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8" r:id="rId3"/>
    <p:sldId id="259" r:id="rId4"/>
    <p:sldId id="269" r:id="rId5"/>
    <p:sldId id="265" r:id="rId6"/>
    <p:sldId id="271" r:id="rId7"/>
    <p:sldId id="272" r:id="rId8"/>
    <p:sldId id="261" r:id="rId9"/>
    <p:sldId id="262" r:id="rId10"/>
    <p:sldId id="263" r:id="rId11"/>
    <p:sldId id="264" r:id="rId12"/>
    <p:sldId id="275" r:id="rId13"/>
    <p:sldId id="276" r:id="rId14"/>
    <p:sldId id="281" r:id="rId15"/>
    <p:sldId id="280" r:id="rId16"/>
    <p:sldId id="277" r:id="rId17"/>
    <p:sldId id="279" r:id="rId18"/>
    <p:sldId id="274" r:id="rId19"/>
    <p:sldId id="267" r:id="rId20"/>
    <p:sldId id="278" r:id="rId21"/>
    <p:sldId id="282" r:id="rId22"/>
    <p:sldId id="283" r:id="rId23"/>
    <p:sldId id="284" r:id="rId24"/>
    <p:sldId id="285" r:id="rId25"/>
    <p:sldId id="294" r:id="rId26"/>
    <p:sldId id="287" r:id="rId27"/>
    <p:sldId id="289" r:id="rId28"/>
    <p:sldId id="288" r:id="rId29"/>
    <p:sldId id="290" r:id="rId30"/>
    <p:sldId id="293" r:id="rId31"/>
    <p:sldId id="291" r:id="rId32"/>
    <p:sldId id="286" r:id="rId33"/>
    <p:sldId id="292" r:id="rId34"/>
    <p:sldId id="273"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1300FB2D-7EFE-4729-AA03-4FF6DF621E4A}">
          <p14:sldIdLst>
            <p14:sldId id="256"/>
            <p14:sldId id="258"/>
            <p14:sldId id="259"/>
            <p14:sldId id="269"/>
            <p14:sldId id="265"/>
            <p14:sldId id="271"/>
            <p14:sldId id="272"/>
            <p14:sldId id="261"/>
            <p14:sldId id="262"/>
            <p14:sldId id="263"/>
            <p14:sldId id="264"/>
            <p14:sldId id="275"/>
            <p14:sldId id="276"/>
            <p14:sldId id="281"/>
            <p14:sldId id="280"/>
            <p14:sldId id="277"/>
            <p14:sldId id="279"/>
            <p14:sldId id="274"/>
            <p14:sldId id="267"/>
            <p14:sldId id="278"/>
            <p14:sldId id="282"/>
            <p14:sldId id="283"/>
            <p14:sldId id="284"/>
            <p14:sldId id="285"/>
            <p14:sldId id="294"/>
            <p14:sldId id="287"/>
            <p14:sldId id="289"/>
            <p14:sldId id="288"/>
            <p14:sldId id="290"/>
            <p14:sldId id="293"/>
            <p14:sldId id="291"/>
            <p14:sldId id="286"/>
            <p14:sldId id="29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4/8/2022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4/8/2022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4/8/2022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4/8/2022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dirty="0"/>
              <a:t>4/8/2022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dirty="0"/>
              <a:t>4/8/2022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36636D-D922-432D-A958-524484B5923D}" type="datetimeFigureOut">
              <a:rPr lang="en-US" dirty="0"/>
              <a:pPr/>
              <a:t>4/8/2022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4/8/2022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4/8/2022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4/8/2022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4/8/2022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36636D-D922-432D-A958-524484B5923D}" type="datetimeFigureOut">
              <a:rPr lang="en-US" dirty="0"/>
              <a:pPr/>
              <a:t>4/8/2022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36636D-D922-432D-A958-524484B5923D}" type="datetimeFigureOut">
              <a:rPr lang="en-US" dirty="0"/>
              <a:pPr/>
              <a:t>4/8/2022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4/8/2022</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txStyles>
    <p:titleStyle>
      <a:lvl1pPr algn="ctr" defTabSz="457200" rtl="0" eaLnBrk="1" latinLnBrk="0" hangingPunct="1">
        <a:spcBef>
          <a:spcPct val="0"/>
        </a:spcBef>
        <a:buNone/>
        <a:defRPr kumimoji="1"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jo.dreggn.org/home/" TargetMode="External"/><Relationship Id="rId2" Type="http://schemas.openxmlformats.org/officeDocument/2006/relationships/hyperlink" Target="https://cg.ivd.kit.edu/jung/index.php" TargetMode="External"/><Relationship Id="rId1" Type="http://schemas.openxmlformats.org/officeDocument/2006/relationships/slideLayout" Target="../slideLayouts/slideLayout1.xml"/><Relationship Id="rId4" Type="http://schemas.openxmlformats.org/officeDocument/2006/relationships/hyperlink" Target="https://cg.ivd.kit.edu/english/dachsbacher/"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google.com/search?q=%E3%82%B3%E3%82%AF%E3%81%AE%E3%81%82%E3%82%8B%E4%B9%B1%E6%95%B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D2CC6-A375-4FB8-B883-19B76789B62B}"/>
              </a:ext>
            </a:extLst>
          </p:cNvPr>
          <p:cNvSpPr>
            <a:spLocks noGrp="1"/>
          </p:cNvSpPr>
          <p:nvPr>
            <p:ph type="ctrTitle"/>
          </p:nvPr>
        </p:nvSpPr>
        <p:spPr/>
        <p:txBody>
          <a:bodyPr/>
          <a:lstStyle/>
          <a:p>
            <a:r>
              <a:rPr kumimoji="1" lang="en-US" altLang="ja-JP" dirty="0"/>
              <a:t>Detecting Bias in Monte Carlo Renderers using Welch’s t-test</a:t>
            </a:r>
            <a:endParaRPr kumimoji="1" lang="ja-JP" altLang="en-US" dirty="0"/>
          </a:p>
        </p:txBody>
      </p:sp>
      <p:sp>
        <p:nvSpPr>
          <p:cNvPr id="3" name="字幕 2">
            <a:extLst>
              <a:ext uri="{FF2B5EF4-FFF2-40B4-BE49-F238E27FC236}">
                <a16:creationId xmlns:a16="http://schemas.microsoft.com/office/drawing/2014/main" id="{1E000D2C-CD29-46A6-9830-0F352BEB6261}"/>
              </a:ext>
            </a:extLst>
          </p:cNvPr>
          <p:cNvSpPr>
            <a:spLocks noGrp="1"/>
          </p:cNvSpPr>
          <p:nvPr>
            <p:ph type="subTitle" idx="1"/>
          </p:nvPr>
        </p:nvSpPr>
        <p:spPr/>
        <p:txBody>
          <a:bodyPr/>
          <a:lstStyle/>
          <a:p>
            <a:r>
              <a:rPr kumimoji="1" lang="en-US" altLang="ja-JP" dirty="0">
                <a:hlinkClick r:id="rId2"/>
              </a:rPr>
              <a:t>Alisa Jung</a:t>
            </a:r>
            <a:r>
              <a:rPr kumimoji="1" lang="en-US" altLang="ja-JP" dirty="0"/>
              <a:t> (Karlsruhe Institute of Technology)</a:t>
            </a:r>
          </a:p>
          <a:p>
            <a:r>
              <a:rPr kumimoji="1" lang="en-US" altLang="ja-JP" dirty="0">
                <a:hlinkClick r:id="rId3"/>
              </a:rPr>
              <a:t>Johannes </a:t>
            </a:r>
            <a:r>
              <a:rPr kumimoji="1" lang="en-US" altLang="ja-JP" dirty="0" err="1">
                <a:hlinkClick r:id="rId3"/>
              </a:rPr>
              <a:t>Hanika</a:t>
            </a:r>
            <a:r>
              <a:rPr kumimoji="1" lang="en-US" altLang="ja-JP" dirty="0"/>
              <a:t> (Karlsruhe Institute of Technology)</a:t>
            </a:r>
          </a:p>
          <a:p>
            <a:r>
              <a:rPr kumimoji="1" lang="en-US" altLang="ja-JP" dirty="0">
                <a:hlinkClick r:id="rId4"/>
              </a:rPr>
              <a:t>Carsten </a:t>
            </a:r>
            <a:r>
              <a:rPr kumimoji="1" lang="en-US" altLang="ja-JP" dirty="0" err="1">
                <a:hlinkClick r:id="rId4"/>
              </a:rPr>
              <a:t>Dachsbacher</a:t>
            </a:r>
            <a:r>
              <a:rPr kumimoji="1" lang="en-US" altLang="ja-JP" dirty="0"/>
              <a:t> (Karlsruhe Institute of Technology)</a:t>
            </a:r>
          </a:p>
        </p:txBody>
      </p:sp>
    </p:spTree>
    <p:extLst>
      <p:ext uri="{BB962C8B-B14F-4D97-AF65-F5344CB8AC3E}">
        <p14:creationId xmlns:p14="http://schemas.microsoft.com/office/powerpoint/2010/main" val="426763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3FA6549-4D62-4649-A469-58E7E40B309C}"/>
              </a:ext>
            </a:extLst>
          </p:cNvPr>
          <p:cNvSpPr>
            <a:spLocks noGrp="1"/>
          </p:cNvSpPr>
          <p:nvPr>
            <p:ph type="title"/>
          </p:nvPr>
        </p:nvSpPr>
        <p:spPr/>
        <p:txBody>
          <a:bodyPr/>
          <a:lstStyle/>
          <a:p>
            <a:r>
              <a:rPr lang="en-US" altLang="ja-JP" dirty="0"/>
              <a:t>Welch's t-test</a:t>
            </a:r>
            <a:endParaRPr lang="ja-JP" altLang="en-US" dirty="0"/>
          </a:p>
        </p:txBody>
      </p:sp>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FA33C10B-CEAA-4FEF-A66A-C286C6F58C0D}"/>
                  </a:ext>
                </a:extLst>
              </p:cNvPr>
              <p:cNvSpPr>
                <a:spLocks noGrp="1"/>
              </p:cNvSpPr>
              <p:nvPr>
                <p:ph idx="1"/>
              </p:nvPr>
            </p:nvSpPr>
            <p:spPr/>
            <p:txBody>
              <a:bodyPr/>
              <a:lstStyle/>
              <a:p>
                <a:pPr marL="36900" indent="0">
                  <a:buNone/>
                </a:pPr>
                <a14:m>
                  <m:oMath xmlns:m="http://schemas.openxmlformats.org/officeDocument/2006/math">
                    <m:r>
                      <a:rPr lang="en-US" altLang="ja-JP" b="0" i="1" smtClean="0">
                        <a:latin typeface="Cambria Math" panose="02040503050406030204" pitchFamily="18" charset="0"/>
                      </a:rPr>
                      <m:t>𝑘</m:t>
                    </m:r>
                  </m:oMath>
                </a14:m>
                <a:r>
                  <a:rPr lang="ja-JP" altLang="en-US" b="0" dirty="0"/>
                  <a:t>番目</a:t>
                </a:r>
                <a:r>
                  <a:rPr lang="en-US" altLang="ja-JP" b="0" dirty="0"/>
                  <a:t>(</a:t>
                </a:r>
                <a:r>
                  <a:rPr lang="ja-JP" altLang="en-US" b="0" dirty="0"/>
                  <a:t>今回は</a:t>
                </a:r>
                <a14:m>
                  <m:oMath xmlns:m="http://schemas.openxmlformats.org/officeDocument/2006/math">
                    <m:r>
                      <a:rPr lang="en-US" altLang="ja-JP" b="0" i="1" smtClean="0">
                        <a:latin typeface="Cambria Math" panose="02040503050406030204" pitchFamily="18" charset="0"/>
                      </a:rPr>
                      <m:t>𝑘</m:t>
                    </m:r>
                    <m:r>
                      <a:rPr lang="en-US" altLang="ja-JP" b="0" i="1" smtClean="0">
                        <a:latin typeface="Cambria Math" panose="02040503050406030204" pitchFamily="18" charset="0"/>
                      </a:rPr>
                      <m:t>=1,2</m:t>
                    </m:r>
                  </m:oMath>
                </a14:m>
                <a:r>
                  <a:rPr lang="en-US" altLang="ja-JP" b="0" dirty="0"/>
                  <a:t>)</a:t>
                </a:r>
                <a:r>
                  <a:rPr lang="ja-JP" altLang="en-US" b="0" dirty="0"/>
                  <a:t>の確率分布に従う</a:t>
                </a:r>
                <a14:m>
                  <m:oMath xmlns:m="http://schemas.openxmlformats.org/officeDocument/2006/math">
                    <m:r>
                      <a:rPr lang="en-US" altLang="ja-JP" b="0" i="1" smtClean="0">
                        <a:latin typeface="Cambria Math" panose="02040503050406030204" pitchFamily="18" charset="0"/>
                      </a:rPr>
                      <m:t>𝑖</m:t>
                    </m:r>
                  </m:oMath>
                </a14:m>
                <a:r>
                  <a:rPr lang="ja-JP" altLang="en-US" b="0" dirty="0"/>
                  <a:t>番目のサンプルを</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𝑋</m:t>
                        </m:r>
                      </m:e>
                      <m:sub>
                        <m:r>
                          <a:rPr lang="en-US" altLang="ja-JP" b="0" i="1" smtClean="0">
                            <a:latin typeface="Cambria Math" panose="02040503050406030204" pitchFamily="18" charset="0"/>
                          </a:rPr>
                          <m:t>𝑘</m:t>
                        </m:r>
                        <m:r>
                          <a:rPr lang="en-US" altLang="ja-JP" b="0" i="1" smtClean="0">
                            <a:latin typeface="Cambria Math" panose="02040503050406030204" pitchFamily="18" charset="0"/>
                          </a:rPr>
                          <m:t>,</m:t>
                        </m:r>
                        <m:r>
                          <a:rPr lang="en-US" altLang="ja-JP" b="0" i="1" smtClean="0">
                            <a:latin typeface="Cambria Math" panose="02040503050406030204" pitchFamily="18" charset="0"/>
                          </a:rPr>
                          <m:t>𝑖</m:t>
                        </m:r>
                      </m:sub>
                    </m:sSub>
                  </m:oMath>
                </a14:m>
                <a:r>
                  <a:rPr lang="ja-JP" altLang="en-US" b="0" dirty="0"/>
                  <a:t>と</a:t>
                </a:r>
                <a:r>
                  <a:rPr lang="ja-JP" altLang="en-US" dirty="0"/>
                  <a:t>する。</a:t>
                </a:r>
                <a:br>
                  <a:rPr lang="en-US" altLang="ja-JP" dirty="0"/>
                </a:br>
                <a:r>
                  <a:rPr lang="ja-JP" altLang="en-US" b="0" dirty="0"/>
                  <a:t>その</a:t>
                </a:r>
                <a14:m>
                  <m:oMath xmlns:m="http://schemas.openxmlformats.org/officeDocument/2006/math">
                    <m:r>
                      <a:rPr lang="en-US" altLang="ja-JP" b="0" i="1" smtClean="0">
                        <a:latin typeface="Cambria Math" panose="02040503050406030204" pitchFamily="18" charset="0"/>
                      </a:rPr>
                      <m:t>𝑘</m:t>
                    </m:r>
                  </m:oMath>
                </a14:m>
                <a:r>
                  <a:rPr lang="ja-JP" altLang="en-US" b="0" dirty="0"/>
                  <a:t>番目の確率分布に従うサンプルの平均は次のように</a:t>
                </a:r>
                <a:r>
                  <a:rPr lang="ja-JP" altLang="en-US" dirty="0"/>
                  <a:t>なる。</a:t>
                </a:r>
                <a:endParaRPr lang="en-US" altLang="ja-JP" b="0" i="1" dirty="0">
                  <a:latin typeface="Cambria Math" panose="02040503050406030204" pitchFamily="18" charset="0"/>
                </a:endParaRPr>
              </a:p>
              <a:p>
                <a:pPr marL="36900" indent="0">
                  <a:buNone/>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𝑋</m:t>
                              </m:r>
                            </m:e>
                          </m:acc>
                        </m:e>
                        <m:sub>
                          <m:r>
                            <a:rPr lang="en-US" altLang="ja-JP" b="0" i="1" smtClean="0">
                              <a:latin typeface="Cambria Math" panose="02040503050406030204" pitchFamily="18" charset="0"/>
                            </a:rPr>
                            <m:t>𝑘</m:t>
                          </m:r>
                        </m:sub>
                      </m:sSub>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𝑁</m:t>
                          </m:r>
                        </m:den>
                      </m:f>
                      <m:nary>
                        <m:naryPr>
                          <m:chr m:val="∑"/>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𝑖</m:t>
                          </m:r>
                          <m:r>
                            <a:rPr lang="en-US" altLang="ja-JP" b="0" i="1" smtClean="0">
                              <a:latin typeface="Cambria Math" panose="02040503050406030204" pitchFamily="18" charset="0"/>
                            </a:rPr>
                            <m:t>=1</m:t>
                          </m:r>
                        </m:sub>
                        <m:sup>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𝑁</m:t>
                              </m:r>
                            </m:e>
                            <m:sub>
                              <m:r>
                                <a:rPr lang="en-US" altLang="ja-JP" b="0" i="1" smtClean="0">
                                  <a:latin typeface="Cambria Math" panose="02040503050406030204" pitchFamily="18" charset="0"/>
                                </a:rPr>
                                <m:t>𝑘</m:t>
                              </m:r>
                            </m:sub>
                          </m:sSub>
                        </m:sup>
                        <m:e>
                          <m:sSub>
                            <m:sSubPr>
                              <m:ctrlPr>
                                <a:rPr lang="en-US" altLang="ja-JP" i="1">
                                  <a:latin typeface="Cambria Math" panose="02040503050406030204" pitchFamily="18" charset="0"/>
                                </a:rPr>
                              </m:ctrlPr>
                            </m:sSubPr>
                            <m:e>
                              <m:r>
                                <a:rPr lang="en-US" altLang="ja-JP" i="1">
                                  <a:latin typeface="Cambria Math" panose="02040503050406030204" pitchFamily="18" charset="0"/>
                                </a:rPr>
                                <m:t>𝑋</m:t>
                              </m:r>
                            </m:e>
                            <m:sub>
                              <m:r>
                                <a:rPr lang="en-US" altLang="ja-JP" i="1">
                                  <a:latin typeface="Cambria Math" panose="02040503050406030204" pitchFamily="18" charset="0"/>
                                </a:rPr>
                                <m:t>𝑘</m:t>
                              </m:r>
                              <m:r>
                                <a:rPr lang="en-US" altLang="ja-JP" i="1">
                                  <a:latin typeface="Cambria Math" panose="02040503050406030204" pitchFamily="18" charset="0"/>
                                </a:rPr>
                                <m:t>,</m:t>
                              </m:r>
                              <m:r>
                                <a:rPr lang="en-US" altLang="ja-JP" i="1">
                                  <a:latin typeface="Cambria Math" panose="02040503050406030204" pitchFamily="18" charset="0"/>
                                </a:rPr>
                                <m:t>𝑖</m:t>
                              </m:r>
                            </m:sub>
                          </m:sSub>
                        </m:e>
                      </m:nary>
                    </m:oMath>
                  </m:oMathPara>
                </a14:m>
                <a:endParaRPr lang="en-US" altLang="ja-JP" b="0" dirty="0"/>
              </a:p>
              <a:p>
                <a:pPr marL="36900" indent="0">
                  <a:buNone/>
                </a:pPr>
                <a:r>
                  <a:rPr lang="ja-JP" altLang="en-US" dirty="0"/>
                  <a:t>その</a:t>
                </a:r>
                <a14:m>
                  <m:oMath xmlns:m="http://schemas.openxmlformats.org/officeDocument/2006/math">
                    <m:r>
                      <a:rPr lang="en-US" altLang="ja-JP" i="1">
                        <a:latin typeface="Cambria Math" panose="02040503050406030204" pitchFamily="18" charset="0"/>
                      </a:rPr>
                      <m:t>𝑘</m:t>
                    </m:r>
                  </m:oMath>
                </a14:m>
                <a:r>
                  <a:rPr lang="ja-JP" altLang="en-US" dirty="0"/>
                  <a:t>番目の確率分布に従うサンプル</a:t>
                </a:r>
                <a:r>
                  <a:rPr lang="ja-JP" altLang="en-US" b="0" dirty="0"/>
                  <a:t>の</a:t>
                </a:r>
                <a:r>
                  <a:rPr lang="ja-JP" altLang="en-US" dirty="0"/>
                  <a:t>不偏</a:t>
                </a:r>
                <a:r>
                  <a:rPr lang="ja-JP" altLang="en-US" b="0" dirty="0"/>
                  <a:t>分散は次のように</a:t>
                </a:r>
                <a:r>
                  <a:rPr lang="ja-JP" altLang="en-US" dirty="0"/>
                  <a:t>なる。</a:t>
                </a:r>
                <a:br>
                  <a:rPr lang="en-US" altLang="ja-JP" b="0" dirty="0"/>
                </a:br>
                <a14:m>
                  <m:oMathPara xmlns:m="http://schemas.openxmlformats.org/officeDocument/2006/math">
                    <m:oMathParaPr>
                      <m:jc m:val="centerGroup"/>
                    </m:oMathParaPr>
                    <m:oMath xmlns:m="http://schemas.openxmlformats.org/officeDocument/2006/math">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𝑆</m:t>
                          </m:r>
                        </m:e>
                        <m:sub>
                          <m:r>
                            <a:rPr lang="en-US" altLang="ja-JP" b="0" i="1" smtClean="0">
                              <a:latin typeface="Cambria Math" panose="02040503050406030204" pitchFamily="18" charset="0"/>
                            </a:rPr>
                            <m:t>𝑘</m:t>
                          </m:r>
                        </m:sub>
                        <m:sup>
                          <m:r>
                            <a:rPr lang="en-US" altLang="ja-JP" b="0" i="1" smtClean="0">
                              <a:latin typeface="Cambria Math" panose="02040503050406030204" pitchFamily="18" charset="0"/>
                            </a:rPr>
                            <m:t>2</m:t>
                          </m:r>
                        </m:sup>
                      </m:sSubSup>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𝑁</m:t>
                              </m:r>
                            </m:e>
                            <m:sub>
                              <m:r>
                                <a:rPr lang="en-US" altLang="ja-JP" b="0" i="1" smtClean="0">
                                  <a:latin typeface="Cambria Math" panose="02040503050406030204" pitchFamily="18" charset="0"/>
                                </a:rPr>
                                <m:t>𝑘</m:t>
                              </m:r>
                            </m:sub>
                          </m:sSub>
                          <m:r>
                            <a:rPr lang="en-US" altLang="ja-JP" b="0" i="1" smtClean="0">
                              <a:latin typeface="Cambria Math" panose="02040503050406030204" pitchFamily="18" charset="0"/>
                            </a:rPr>
                            <m:t>−1</m:t>
                          </m:r>
                        </m:den>
                      </m:f>
                      <m:nary>
                        <m:naryPr>
                          <m:chr m:val="∑"/>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𝑖</m:t>
                          </m:r>
                          <m:r>
                            <a:rPr lang="en-US" altLang="ja-JP" b="0" i="1" smtClean="0">
                              <a:latin typeface="Cambria Math" panose="02040503050406030204" pitchFamily="18" charset="0"/>
                            </a:rPr>
                            <m:t>=1</m:t>
                          </m:r>
                        </m:sub>
                        <m:sup>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𝑁</m:t>
                              </m:r>
                            </m:e>
                            <m:sub>
                              <m:r>
                                <a:rPr lang="en-US" altLang="ja-JP" b="0" i="1" smtClean="0">
                                  <a:latin typeface="Cambria Math" panose="02040503050406030204" pitchFamily="18" charset="0"/>
                                </a:rPr>
                                <m:t>𝑘</m:t>
                              </m:r>
                            </m:sub>
                          </m:sSub>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𝑋</m:t>
                                      </m:r>
                                    </m:e>
                                    <m:sub>
                                      <m:r>
                                        <a:rPr lang="en-US" altLang="ja-JP" i="1">
                                          <a:latin typeface="Cambria Math" panose="02040503050406030204" pitchFamily="18" charset="0"/>
                                        </a:rPr>
                                        <m:t>𝑘</m:t>
                                      </m:r>
                                      <m:r>
                                        <a:rPr lang="en-US" altLang="ja-JP" i="1">
                                          <a:latin typeface="Cambria Math" panose="02040503050406030204" pitchFamily="18" charset="0"/>
                                        </a:rPr>
                                        <m:t>,</m:t>
                                      </m:r>
                                      <m:r>
                                        <a:rPr lang="en-US" altLang="ja-JP" i="1">
                                          <a:latin typeface="Cambria Math" panose="02040503050406030204" pitchFamily="18" charset="0"/>
                                        </a:rPr>
                                        <m:t>𝑖</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𝑋</m:t>
                                          </m:r>
                                        </m:e>
                                        <m:sub>
                                          <m:r>
                                            <a:rPr lang="en-US" altLang="ja-JP" i="1">
                                              <a:latin typeface="Cambria Math" panose="02040503050406030204" pitchFamily="18" charset="0"/>
                                            </a:rPr>
                                            <m:t>𝑘</m:t>
                                          </m:r>
                                        </m:sub>
                                      </m:sSub>
                                    </m:e>
                                  </m:acc>
                                </m:e>
                              </m:d>
                            </m:e>
                            <m:sup>
                              <m:r>
                                <a:rPr lang="en-US" altLang="ja-JP" i="1">
                                  <a:latin typeface="Cambria Math" panose="02040503050406030204" pitchFamily="18" charset="0"/>
                                </a:rPr>
                                <m:t>2</m:t>
                              </m:r>
                            </m:sup>
                          </m:sSup>
                        </m:e>
                      </m:nary>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𝑁</m:t>
                              </m:r>
                            </m:e>
                            <m:sub>
                              <m:r>
                                <a:rPr lang="en-US" altLang="ja-JP" b="0" i="1" smtClean="0">
                                  <a:latin typeface="Cambria Math" panose="02040503050406030204" pitchFamily="18" charset="0"/>
                                </a:rPr>
                                <m:t>𝑘</m:t>
                              </m:r>
                            </m:sub>
                          </m:sSub>
                          <m:r>
                            <a:rPr lang="en-US" altLang="ja-JP" b="0" i="1" smtClean="0">
                              <a:latin typeface="Cambria Math" panose="02040503050406030204" pitchFamily="18" charset="0"/>
                            </a:rPr>
                            <m:t>−1</m:t>
                          </m:r>
                        </m:den>
                      </m:f>
                      <m:d>
                        <m:dPr>
                          <m:ctrlPr>
                            <a:rPr lang="en-US" altLang="ja-JP" b="0" i="1" smtClean="0">
                              <a:latin typeface="Cambria Math" panose="02040503050406030204" pitchFamily="18" charset="0"/>
                            </a:rPr>
                          </m:ctrlPr>
                        </m:dPr>
                        <m:e>
                          <m:nary>
                            <m:naryPr>
                              <m:chr m:val="∑"/>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𝑖</m:t>
                              </m:r>
                              <m:r>
                                <a:rPr lang="en-US" altLang="ja-JP" b="0" i="1" smtClean="0">
                                  <a:latin typeface="Cambria Math" panose="02040503050406030204" pitchFamily="18" charset="0"/>
                                </a:rPr>
                                <m:t>=1</m:t>
                              </m:r>
                            </m:sub>
                            <m:sup>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𝑁</m:t>
                                  </m:r>
                                </m:e>
                                <m:sub>
                                  <m:r>
                                    <a:rPr lang="en-US" altLang="ja-JP" b="0" i="1" smtClean="0">
                                      <a:latin typeface="Cambria Math" panose="02040503050406030204" pitchFamily="18" charset="0"/>
                                    </a:rPr>
                                    <m:t>𝑘</m:t>
                                  </m:r>
                                </m:sub>
                              </m:sSub>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𝑋</m:t>
                                          </m:r>
                                        </m:e>
                                        <m:sub>
                                          <m:r>
                                            <a:rPr lang="en-US" altLang="ja-JP" i="1">
                                              <a:latin typeface="Cambria Math" panose="02040503050406030204" pitchFamily="18" charset="0"/>
                                            </a:rPr>
                                            <m:t>𝑘</m:t>
                                          </m:r>
                                          <m:r>
                                            <a:rPr lang="en-US" altLang="ja-JP" i="1">
                                              <a:latin typeface="Cambria Math" panose="02040503050406030204" pitchFamily="18" charset="0"/>
                                            </a:rPr>
                                            <m:t>,</m:t>
                                          </m:r>
                                          <m:r>
                                            <a:rPr lang="en-US" altLang="ja-JP" i="1">
                                              <a:latin typeface="Cambria Math" panose="02040503050406030204" pitchFamily="18" charset="0"/>
                                            </a:rPr>
                                            <m:t>𝑖</m:t>
                                          </m:r>
                                        </m:sub>
                                      </m:sSub>
                                    </m:e>
                                  </m:d>
                                </m:e>
                                <m:sup>
                                  <m:r>
                                    <a:rPr lang="en-US" altLang="ja-JP" i="1">
                                      <a:latin typeface="Cambria Math" panose="02040503050406030204" pitchFamily="18" charset="0"/>
                                    </a:rPr>
                                    <m:t>2</m:t>
                                  </m:r>
                                </m:sup>
                              </m:sSup>
                            </m:e>
                          </m:nary>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a:rPr lang="en-US" altLang="ja-JP" i="1">
                                      <a:latin typeface="Cambria Math" panose="02040503050406030204" pitchFamily="18" charset="0"/>
                                    </a:rPr>
                                    <m:t>(</m:t>
                                  </m:r>
                                  <m:nary>
                                    <m:naryPr>
                                      <m:chr m:val="∑"/>
                                      <m:supHide m:val="on"/>
                                      <m:ctrlPr>
                                        <a:rPr lang="en-US" altLang="ja-JP" i="1">
                                          <a:latin typeface="Cambria Math" panose="02040503050406030204" pitchFamily="18" charset="0"/>
                                        </a:rPr>
                                      </m:ctrlPr>
                                    </m:naryPr>
                                    <m:sub>
                                      <m:sSub>
                                        <m:sSubPr>
                                          <m:ctrlPr>
                                            <a:rPr lang="en-US" altLang="ja-JP" i="1">
                                              <a:latin typeface="Cambria Math" panose="02040503050406030204" pitchFamily="18" charset="0"/>
                                            </a:rPr>
                                          </m:ctrlPr>
                                        </m:sSubPr>
                                        <m:e>
                                          <m:r>
                                            <a:rPr lang="en-US" altLang="ja-JP" i="1">
                                              <a:latin typeface="Cambria Math" panose="02040503050406030204" pitchFamily="18" charset="0"/>
                                            </a:rPr>
                                            <m:t>𝑁</m:t>
                                          </m:r>
                                        </m:e>
                                        <m:sub>
                                          <m:r>
                                            <a:rPr lang="en-US" altLang="ja-JP" i="1">
                                              <a:latin typeface="Cambria Math" panose="02040503050406030204" pitchFamily="18" charset="0"/>
                                            </a:rPr>
                                            <m:t>𝑘</m:t>
                                          </m:r>
                                        </m:sub>
                                      </m:sSub>
                                    </m:sub>
                                    <m:sup/>
                                    <m:e>
                                      <m:sSub>
                                        <m:sSubPr>
                                          <m:ctrlPr>
                                            <a:rPr lang="en-US" altLang="ja-JP" i="1">
                                              <a:latin typeface="Cambria Math" panose="02040503050406030204" pitchFamily="18" charset="0"/>
                                            </a:rPr>
                                          </m:ctrlPr>
                                        </m:sSubPr>
                                        <m:e>
                                          <m:r>
                                            <a:rPr lang="en-US" altLang="ja-JP" i="1">
                                              <a:latin typeface="Cambria Math" panose="02040503050406030204" pitchFamily="18" charset="0"/>
                                            </a:rPr>
                                            <m:t>𝑋</m:t>
                                          </m:r>
                                        </m:e>
                                        <m:sub>
                                          <m:r>
                                            <a:rPr lang="en-US" altLang="ja-JP" i="1">
                                              <a:latin typeface="Cambria Math" panose="02040503050406030204" pitchFamily="18" charset="0"/>
                                            </a:rPr>
                                            <m:t>𝑘</m:t>
                                          </m:r>
                                          <m:r>
                                            <a:rPr lang="en-US" altLang="ja-JP" i="1">
                                              <a:latin typeface="Cambria Math" panose="02040503050406030204" pitchFamily="18" charset="0"/>
                                            </a:rPr>
                                            <m:t>,</m:t>
                                          </m:r>
                                          <m:r>
                                            <a:rPr lang="en-US" altLang="ja-JP" i="1">
                                              <a:latin typeface="Cambria Math" panose="02040503050406030204" pitchFamily="18" charset="0"/>
                                            </a:rPr>
                                            <m:t>𝑖</m:t>
                                          </m:r>
                                        </m:sub>
                                      </m:sSub>
                                    </m:e>
                                  </m:nary>
                                  <m:r>
                                    <a:rPr lang="en-US" altLang="ja-JP" i="1">
                                      <a:latin typeface="Cambria Math" panose="02040503050406030204" pitchFamily="18" charset="0"/>
                                    </a:rPr>
                                    <m:t>)</m:t>
                                  </m:r>
                                </m:e>
                                <m:sup>
                                  <m:r>
                                    <a:rPr lang="en-US" altLang="ja-JP" b="0" i="1" smtClean="0">
                                      <a:latin typeface="Cambria Math" panose="02040503050406030204" pitchFamily="18" charset="0"/>
                                    </a:rPr>
                                    <m:t>2</m:t>
                                  </m:r>
                                </m:sup>
                              </m:sSup>
                            </m:num>
                            <m:den>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𝑁</m:t>
                                  </m:r>
                                </m:e>
                                <m:sub>
                                  <m:r>
                                    <a:rPr lang="en-US" altLang="ja-JP" b="0" i="1" smtClean="0">
                                      <a:latin typeface="Cambria Math" panose="02040503050406030204" pitchFamily="18" charset="0"/>
                                    </a:rPr>
                                    <m:t>𝑘</m:t>
                                  </m:r>
                                </m:sub>
                              </m:sSub>
                            </m:den>
                          </m:f>
                        </m:e>
                      </m:d>
                    </m:oMath>
                  </m:oMathPara>
                </a14:m>
                <a:endParaRPr lang="en-US" altLang="ja-JP" b="0" dirty="0"/>
              </a:p>
              <a:p>
                <a:pPr marL="36900" indent="0">
                  <a:buNone/>
                </a:pPr>
                <a:endParaRPr lang="en-US" altLang="ja-JP" b="0" dirty="0"/>
              </a:p>
            </p:txBody>
          </p:sp>
        </mc:Choice>
        <mc:Fallback xmlns="">
          <p:sp>
            <p:nvSpPr>
              <p:cNvPr id="5" name="コンテンツ プレースホルダー 4">
                <a:extLst>
                  <a:ext uri="{FF2B5EF4-FFF2-40B4-BE49-F238E27FC236}">
                    <a16:creationId xmlns:a16="http://schemas.microsoft.com/office/drawing/2014/main" id="{FA33C10B-CEAA-4FEF-A66A-C286C6F58C0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31559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9FF2B0-2E18-48FC-9C87-638689B7D2F6}"/>
              </a:ext>
            </a:extLst>
          </p:cNvPr>
          <p:cNvSpPr>
            <a:spLocks noGrp="1"/>
          </p:cNvSpPr>
          <p:nvPr>
            <p:ph type="title"/>
          </p:nvPr>
        </p:nvSpPr>
        <p:spPr/>
        <p:txBody>
          <a:bodyPr/>
          <a:lstStyle/>
          <a:p>
            <a:r>
              <a:rPr lang="en-US" altLang="ja-JP" dirty="0"/>
              <a:t>Welch's t-test</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DE658A-59FF-40F4-98AE-A64545E18C61}"/>
                  </a:ext>
                </a:extLst>
              </p:cNvPr>
              <p:cNvSpPr>
                <a:spLocks noGrp="1"/>
              </p:cNvSpPr>
              <p:nvPr>
                <p:ph sz="half" idx="1"/>
              </p:nvPr>
            </p:nvSpPr>
            <p:spPr/>
            <p:txBody>
              <a:bodyPr/>
              <a:lstStyle/>
              <a:p>
                <a:pPr marL="36900" indent="0">
                  <a:buNone/>
                </a:pPr>
                <a:r>
                  <a:rPr lang="ja-JP" altLang="en-US" b="0" dirty="0"/>
                  <a:t>この</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𝑋</m:t>
                        </m:r>
                      </m:e>
                      <m:sub>
                        <m:r>
                          <a:rPr lang="en-US" altLang="ja-JP" b="0" i="1" smtClean="0">
                            <a:latin typeface="Cambria Math" panose="02040503050406030204" pitchFamily="18" charset="0"/>
                          </a:rPr>
                          <m:t>𝑘</m:t>
                        </m:r>
                        <m:r>
                          <a:rPr lang="en-US" altLang="ja-JP" b="0" i="1" smtClean="0">
                            <a:latin typeface="Cambria Math" panose="02040503050406030204" pitchFamily="18" charset="0"/>
                          </a:rPr>
                          <m:t>,</m:t>
                        </m:r>
                        <m:r>
                          <a:rPr lang="en-US" altLang="ja-JP" b="0" i="1" smtClean="0">
                            <a:latin typeface="Cambria Math" panose="02040503050406030204" pitchFamily="18" charset="0"/>
                          </a:rPr>
                          <m:t>𝑖</m:t>
                        </m:r>
                      </m:sub>
                    </m:sSub>
                  </m:oMath>
                </a14:m>
                <a:r>
                  <a:rPr lang="ja-JP" altLang="en-US" b="0" dirty="0"/>
                  <a:t>が従う確率分布が正規分布だったとして、次の値を</a:t>
                </a:r>
                <a:r>
                  <a:rPr lang="ja-JP" altLang="en-US" dirty="0"/>
                  <a:t>定義する。</a:t>
                </a:r>
                <a:endParaRPr lang="en-US" altLang="ja-JP" b="0" dirty="0"/>
              </a:p>
              <a:p>
                <a:pPr marL="3690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acc>
                            <m:accPr>
                              <m:chr m:val="̅"/>
                              <m:ctrlPr>
                                <a:rPr lang="en-US" altLang="ja-JP" b="0" i="1" smtClean="0">
                                  <a:latin typeface="Cambria Math" panose="02040503050406030204" pitchFamily="18" charset="0"/>
                                </a:rPr>
                              </m:ctrlPr>
                            </m:acc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𝑋</m:t>
                                  </m:r>
                                </m:e>
                                <m:sub>
                                  <m:r>
                                    <a:rPr lang="en-US" altLang="ja-JP" b="0" i="1" smtClean="0">
                                      <a:latin typeface="Cambria Math" panose="02040503050406030204" pitchFamily="18" charset="0"/>
                                    </a:rPr>
                                    <m:t>1</m:t>
                                  </m:r>
                                </m:sub>
                              </m:sSub>
                            </m:e>
                          </m:acc>
                          <m:r>
                            <a:rPr lang="en-US" altLang="ja-JP" b="0" i="1" smtClean="0">
                              <a:latin typeface="Cambria Math" panose="02040503050406030204" pitchFamily="18" charset="0"/>
                            </a:rPr>
                            <m:t>−</m:t>
                          </m:r>
                          <m:acc>
                            <m:accPr>
                              <m:chr m:val="̅"/>
                              <m:ctrlPr>
                                <a:rPr lang="en-US" altLang="ja-JP" b="0" i="1" smtClean="0">
                                  <a:latin typeface="Cambria Math" panose="02040503050406030204" pitchFamily="18" charset="0"/>
                                </a:rPr>
                              </m:ctrlPr>
                            </m:acc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𝑋</m:t>
                                  </m:r>
                                </m:e>
                                <m:sub>
                                  <m:r>
                                    <a:rPr lang="en-US" altLang="ja-JP" b="0" i="1" smtClean="0">
                                      <a:latin typeface="Cambria Math" panose="02040503050406030204" pitchFamily="18" charset="0"/>
                                    </a:rPr>
                                    <m:t>2</m:t>
                                  </m:r>
                                </m:sub>
                              </m:sSub>
                            </m:e>
                          </m:acc>
                        </m:num>
                        <m:den>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𝑆</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2</m:t>
                                      </m:r>
                                    </m:sup>
                                  </m:sSubSup>
                                </m:num>
                                <m:den>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𝑁</m:t>
                                      </m:r>
                                    </m:e>
                                    <m:sub>
                                      <m:r>
                                        <a:rPr lang="en-US" altLang="ja-JP" b="0" i="1" smtClean="0">
                                          <a:latin typeface="Cambria Math" panose="02040503050406030204" pitchFamily="18" charset="0"/>
                                        </a:rPr>
                                        <m:t>1</m:t>
                                      </m:r>
                                    </m:sub>
                                  </m:sSub>
                                </m:den>
                              </m:f>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𝑆</m:t>
                                      </m:r>
                                    </m:e>
                                    <m:sub>
                                      <m:r>
                                        <a:rPr lang="en-US" altLang="ja-JP" b="0" i="1" smtClean="0">
                                          <a:latin typeface="Cambria Math" panose="02040503050406030204" pitchFamily="18" charset="0"/>
                                        </a:rPr>
                                        <m:t>2</m:t>
                                      </m:r>
                                    </m:sub>
                                    <m:sup>
                                      <m:r>
                                        <a:rPr lang="en-US" altLang="ja-JP" b="0" i="1" smtClean="0">
                                          <a:latin typeface="Cambria Math" panose="02040503050406030204" pitchFamily="18" charset="0"/>
                                        </a:rPr>
                                        <m:t>2</m:t>
                                      </m:r>
                                    </m:sup>
                                  </m:sSubSup>
                                </m:num>
                                <m:den>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𝑁</m:t>
                                      </m:r>
                                    </m:e>
                                    <m:sub>
                                      <m:r>
                                        <a:rPr lang="en-US" altLang="ja-JP" b="0" i="1" smtClean="0">
                                          <a:latin typeface="Cambria Math" panose="02040503050406030204" pitchFamily="18" charset="0"/>
                                        </a:rPr>
                                        <m:t>2</m:t>
                                      </m:r>
                                    </m:sub>
                                  </m:sSub>
                                </m:den>
                              </m:f>
                            </m:e>
                          </m:rad>
                        </m:den>
                      </m:f>
                    </m:oMath>
                  </m:oMathPara>
                </a14:m>
                <a:endParaRPr kumimoji="1" lang="en-US" altLang="ja-JP" dirty="0"/>
              </a:p>
              <a:p>
                <a:pPr marL="36900" indent="0">
                  <a:buNone/>
                </a:pPr>
                <a:r>
                  <a:rPr lang="ja-JP" altLang="en-US" b="0" dirty="0"/>
                  <a:t>これを</a:t>
                </a:r>
                <a:r>
                  <a:rPr lang="en-US" altLang="ja-JP" b="0" dirty="0"/>
                  <a:t>t</a:t>
                </a:r>
                <a:r>
                  <a:rPr lang="ja-JP" altLang="en-US" dirty="0"/>
                  <a:t>統計量</a:t>
                </a:r>
                <a:r>
                  <a:rPr lang="en-US" altLang="ja-JP" b="0" dirty="0"/>
                  <a:t>(t-statistic)</a:t>
                </a:r>
                <a:r>
                  <a:rPr lang="ja-JP" altLang="en-US" b="0" dirty="0"/>
                  <a:t>と呼ぶ。サンプル</a:t>
                </a:r>
                <a:r>
                  <a:rPr lang="ja-JP" altLang="en-US" dirty="0"/>
                  <a:t>の</a:t>
                </a:r>
                <a:r>
                  <a:rPr lang="ja-JP" altLang="en-US" b="0" dirty="0"/>
                  <a:t>平均が離れていれば離れるほど、絶対値が大きくなる量。</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35DE658A-59FF-40F4-98AE-A64545E18C61}"/>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ja-JP" altLang="en-US">
                    <a:noFill/>
                  </a:rPr>
                  <a:t> </a:t>
                </a:r>
              </a:p>
            </p:txBody>
          </p:sp>
        </mc:Fallback>
      </mc:AlternateContent>
      <p:sp>
        <p:nvSpPr>
          <p:cNvPr id="4" name="コンテンツ プレースホルダー 3">
            <a:extLst>
              <a:ext uri="{FF2B5EF4-FFF2-40B4-BE49-F238E27FC236}">
                <a16:creationId xmlns:a16="http://schemas.microsoft.com/office/drawing/2014/main" id="{F49F2AAC-0117-4987-9683-D8F4035F0DE0}"/>
              </a:ext>
            </a:extLst>
          </p:cNvPr>
          <p:cNvSpPr>
            <a:spLocks noGrp="1"/>
          </p:cNvSpPr>
          <p:nvPr>
            <p:ph sz="half" idx="2"/>
          </p:nvPr>
        </p:nvSpPr>
        <p:spPr/>
        <p:txBody>
          <a:bodyPr/>
          <a:lstStyle/>
          <a:p>
            <a:endParaRPr lang="ja-JP" altLang="en-US"/>
          </a:p>
        </p:txBody>
      </p:sp>
      <p:pic>
        <p:nvPicPr>
          <p:cNvPr id="5" name="コンテンツ プレースホルダー 6">
            <a:extLst>
              <a:ext uri="{FF2B5EF4-FFF2-40B4-BE49-F238E27FC236}">
                <a16:creationId xmlns:a16="http://schemas.microsoft.com/office/drawing/2014/main" id="{0D186FCF-9F92-4828-B974-758D05F28076}"/>
              </a:ext>
            </a:extLst>
          </p:cNvPr>
          <p:cNvPicPr>
            <a:picLocks noChangeAspect="1"/>
          </p:cNvPicPr>
          <p:nvPr/>
        </p:nvPicPr>
        <p:blipFill>
          <a:blip r:embed="rId3"/>
          <a:stretch>
            <a:fillRect/>
          </a:stretch>
        </p:blipFill>
        <p:spPr>
          <a:xfrm>
            <a:off x="6246298" y="1731963"/>
            <a:ext cx="4977841" cy="4059237"/>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490210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9FF2B0-2E18-48FC-9C87-638689B7D2F6}"/>
              </a:ext>
            </a:extLst>
          </p:cNvPr>
          <p:cNvSpPr>
            <a:spLocks noGrp="1"/>
          </p:cNvSpPr>
          <p:nvPr>
            <p:ph type="title"/>
          </p:nvPr>
        </p:nvSpPr>
        <p:spPr/>
        <p:txBody>
          <a:bodyPr/>
          <a:lstStyle/>
          <a:p>
            <a:r>
              <a:rPr lang="en-US" altLang="ja-JP" dirty="0"/>
              <a:t>Welch's t-test</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DE658A-59FF-40F4-98AE-A64545E18C61}"/>
                  </a:ext>
                </a:extLst>
              </p:cNvPr>
              <p:cNvSpPr>
                <a:spLocks noGrp="1"/>
              </p:cNvSpPr>
              <p:nvPr>
                <p:ph sz="half" idx="1"/>
              </p:nvPr>
            </p:nvSpPr>
            <p:spPr/>
            <p:txBody>
              <a:bodyPr/>
              <a:lstStyle/>
              <a:p>
                <a:pPr marL="36900" indent="0">
                  <a:buNone/>
                </a:pPr>
                <a14:m>
                  <m:oMath xmlns:m="http://schemas.openxmlformats.org/officeDocument/2006/math">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𝑯</m:t>
                        </m:r>
                      </m:e>
                      <m:sub>
                        <m:r>
                          <a:rPr lang="en-US" altLang="ja-JP" b="1" i="1" smtClean="0">
                            <a:latin typeface="Cambria Math" panose="02040503050406030204" pitchFamily="18" charset="0"/>
                          </a:rPr>
                          <m:t>𝟎</m:t>
                        </m:r>
                      </m:sub>
                    </m:sSub>
                  </m:oMath>
                </a14:m>
                <a:r>
                  <a:rPr lang="ja-JP" altLang="en-US" b="1" dirty="0"/>
                  <a:t>のとき</a:t>
                </a:r>
                <a:r>
                  <a:rPr lang="en-US" altLang="ja-JP" b="1" dirty="0"/>
                  <a:t>t</a:t>
                </a:r>
                <a:r>
                  <a:rPr lang="ja-JP" altLang="en-US" b="1" dirty="0"/>
                  <a:t>の分布</a:t>
                </a:r>
                <a:r>
                  <a:rPr lang="en-US" altLang="ja-JP" dirty="0"/>
                  <a:t>(t</a:t>
                </a:r>
                <a:r>
                  <a:rPr lang="ja-JP" altLang="en-US" dirty="0"/>
                  <a:t>分布</a:t>
                </a:r>
                <a:r>
                  <a:rPr lang="en-US" altLang="ja-JP" dirty="0"/>
                  <a:t>)</a:t>
                </a:r>
                <a:r>
                  <a:rPr lang="ja-JP" altLang="en-US" dirty="0"/>
                  <a:t>は次のようになる</a:t>
                </a:r>
                <a:endParaRPr lang="en-US" altLang="ja-JP" dirty="0"/>
              </a:p>
              <a:p>
                <a:pPr marL="3690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𝑣</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𝑡</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m:rPr>
                              <m:sty m:val="p"/>
                            </m:rPr>
                            <a:rPr kumimoji="1" lang="en-US" altLang="ja-JP" b="0" i="0" smtClean="0">
                              <a:latin typeface="Cambria Math" panose="02040503050406030204" pitchFamily="18" charset="0"/>
                            </a:rPr>
                            <m:t>Γ</m:t>
                          </m:r>
                          <m:d>
                            <m:dPr>
                              <m:ctrlPr>
                                <a:rPr kumimoji="1" lang="en-US" altLang="ja-JP" b="0" i="1" smtClean="0">
                                  <a:latin typeface="Cambria Math" panose="02040503050406030204" pitchFamily="18" charset="0"/>
                                </a:rPr>
                              </m:ctrlPr>
                            </m:dPr>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𝜈</m:t>
                                  </m:r>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e>
                          </m:d>
                        </m:num>
                        <m:den>
                          <m:rad>
                            <m:radPr>
                              <m:degHide m:val="on"/>
                              <m:ctrlPr>
                                <a:rPr kumimoji="1" lang="en-US" altLang="ja-JP" b="0" i="1" smtClean="0">
                                  <a:latin typeface="Cambria Math" panose="02040503050406030204" pitchFamily="18" charset="0"/>
                                </a:rPr>
                              </m:ctrlPr>
                            </m:radPr>
                            <m:deg/>
                            <m:e>
                              <m:r>
                                <a:rPr kumimoji="1" lang="en-US" altLang="ja-JP" b="0" i="1" smtClean="0">
                                  <a:latin typeface="Cambria Math" panose="02040503050406030204" pitchFamily="18" charset="0"/>
                                </a:rPr>
                                <m:t>𝜈𝜋</m:t>
                              </m:r>
                            </m:e>
                          </m:rad>
                          <m:r>
                            <m:rPr>
                              <m:sty m:val="p"/>
                            </m:rPr>
                            <a:rPr kumimoji="1" lang="en-US" altLang="ja-JP" b="0" i="0" smtClean="0">
                              <a:latin typeface="Cambria Math" panose="02040503050406030204" pitchFamily="18" charset="0"/>
                            </a:rPr>
                            <m:t>Γ</m:t>
                          </m:r>
                          <m:d>
                            <m:dPr>
                              <m:ctrlPr>
                                <a:rPr kumimoji="1" lang="en-US" altLang="ja-JP" b="0" i="1" smtClean="0">
                                  <a:latin typeface="Cambria Math" panose="02040503050406030204" pitchFamily="18" charset="0"/>
                                </a:rPr>
                              </m:ctrlPr>
                            </m:dPr>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𝜈</m:t>
                                  </m:r>
                                </m:num>
                                <m:den>
                                  <m:r>
                                    <a:rPr kumimoji="1" lang="en-US" altLang="ja-JP" b="0" i="1" smtClean="0">
                                      <a:latin typeface="Cambria Math" panose="02040503050406030204" pitchFamily="18" charset="0"/>
                                    </a:rPr>
                                    <m:t>2</m:t>
                                  </m:r>
                                </m:den>
                              </m:f>
                            </m:e>
                          </m:d>
                        </m:den>
                      </m:f>
                      <m:sSup>
                        <m:sSupPr>
                          <m:ctrlPr>
                            <a:rPr kumimoji="1" lang="en-US" altLang="ja-JP" b="0" i="1" smtClean="0">
                              <a:latin typeface="Cambria Math" panose="02040503050406030204" pitchFamily="18" charset="0"/>
                            </a:rPr>
                          </m:ctrlPr>
                        </m:sSupPr>
                        <m:e>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f>
                                <m:fPr>
                                  <m:ctrlPr>
                                    <a:rPr kumimoji="1" lang="en-US" altLang="ja-JP" b="0" i="1" smtClean="0">
                                      <a:latin typeface="Cambria Math" panose="02040503050406030204" pitchFamily="18" charset="0"/>
                                    </a:rPr>
                                  </m:ctrlPr>
                                </m:fPr>
                                <m:num>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𝑡</m:t>
                                      </m:r>
                                    </m:e>
                                    <m:sup>
                                      <m:r>
                                        <a:rPr kumimoji="1" lang="en-US" altLang="ja-JP" b="0" i="1" smtClean="0">
                                          <a:latin typeface="Cambria Math" panose="02040503050406030204" pitchFamily="18" charset="0"/>
                                        </a:rPr>
                                        <m:t>2</m:t>
                                      </m:r>
                                    </m:sup>
                                  </m:sSup>
                                </m:num>
                                <m:den>
                                  <m:r>
                                    <a:rPr kumimoji="1" lang="en-US" altLang="ja-JP" b="0" i="1" smtClean="0">
                                      <a:latin typeface="Cambria Math" panose="02040503050406030204" pitchFamily="18" charset="0"/>
                                    </a:rPr>
                                    <m:t>𝜈</m:t>
                                  </m:r>
                                </m:den>
                              </m:f>
                            </m:e>
                          </m:d>
                        </m:e>
                        <m:sup>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𝜈</m:t>
                              </m:r>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sup>
                      </m:sSup>
                    </m:oMath>
                  </m:oMathPara>
                </a14:m>
                <a:endParaRPr kumimoji="1" lang="en-US" altLang="ja-JP" dirty="0"/>
              </a:p>
              <a:p>
                <a:pPr marL="36900" indent="0">
                  <a:buNone/>
                </a:pPr>
                <a:r>
                  <a:rPr kumimoji="1" lang="ja-JP" altLang="en-US" dirty="0"/>
                  <a:t>ここで</a:t>
                </a:r>
                <a14:m>
                  <m:oMath xmlns:m="http://schemas.openxmlformats.org/officeDocument/2006/math">
                    <m:r>
                      <m:rPr>
                        <m:sty m:val="p"/>
                      </m:rPr>
                      <a:rPr kumimoji="1" lang="en-US" altLang="ja-JP" b="0" i="0" smtClean="0">
                        <a:latin typeface="Cambria Math" panose="02040503050406030204" pitchFamily="18" charset="0"/>
                      </a:rPr>
                      <m:t>Γ</m:t>
                    </m:r>
                    <m:r>
                      <a:rPr lang="ja-JP" altLang="en-US" i="1">
                        <a:latin typeface="Cambria Math" panose="02040503050406030204" pitchFamily="18" charset="0"/>
                      </a:rPr>
                      <m:t>は</m:t>
                    </m:r>
                  </m:oMath>
                </a14:m>
                <a:r>
                  <a:rPr kumimoji="1" lang="ja-JP" altLang="en-US" dirty="0"/>
                  <a:t>ガンマ関数。</a:t>
                </a:r>
                <a:br>
                  <a:rPr kumimoji="1" lang="en-US" altLang="ja-JP" dirty="0"/>
                </a:br>
                <a14:m>
                  <m:oMath xmlns:m="http://schemas.openxmlformats.org/officeDocument/2006/math">
                    <m:r>
                      <a:rPr kumimoji="1" lang="en-US" altLang="ja-JP" b="0" i="1" smtClean="0">
                        <a:latin typeface="Cambria Math" panose="02040503050406030204" pitchFamily="18" charset="0"/>
                      </a:rPr>
                      <m:t>𝜈</m:t>
                    </m:r>
                  </m:oMath>
                </a14:m>
                <a:r>
                  <a:rPr kumimoji="1" lang="ja-JP" altLang="en-US" dirty="0"/>
                  <a:t>は自由度と呼ばれる値で次の近似がある。</a:t>
                </a:r>
                <a:endParaRPr kumimoji="1" lang="en-US" altLang="ja-JP" dirty="0"/>
              </a:p>
              <a:p>
                <a:pPr marL="36900" indent="0">
                  <a:buNone/>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𝜈</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sSup>
                            <m:sSupPr>
                              <m:ctrlPr>
                                <a:rPr kumimoji="1" lang="en-US" altLang="ja-JP" b="0" i="1" smtClean="0">
                                  <a:latin typeface="Cambria Math" panose="02040503050406030204" pitchFamily="18" charset="0"/>
                                </a:rPr>
                              </m:ctrlPr>
                            </m:sSupPr>
                            <m:e>
                              <m:d>
                                <m:dPr>
                                  <m:ctrlPr>
                                    <a:rPr kumimoji="1" lang="en-US" altLang="ja-JP" b="0" i="1" smtClean="0">
                                      <a:latin typeface="Cambria Math" panose="02040503050406030204" pitchFamily="18" charset="0"/>
                                    </a:rPr>
                                  </m:ctrlPr>
                                </m:dPr>
                                <m:e>
                                  <m:f>
                                    <m:fPr>
                                      <m:ctrlPr>
                                        <a:rPr kumimoji="1" lang="en-US" altLang="ja-JP" b="0" i="1" smtClean="0">
                                          <a:latin typeface="Cambria Math" panose="02040503050406030204" pitchFamily="18" charset="0"/>
                                        </a:rPr>
                                      </m:ctrlPr>
                                    </m:fPr>
                                    <m:num>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𝑆</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𝑁</m:t>
                                          </m:r>
                                        </m:e>
                                        <m:sub>
                                          <m:r>
                                            <a:rPr kumimoji="1" lang="en-US" altLang="ja-JP" b="0" i="1" smtClean="0">
                                              <a:latin typeface="Cambria Math" panose="02040503050406030204" pitchFamily="18" charset="0"/>
                                            </a:rPr>
                                            <m:t>1</m:t>
                                          </m:r>
                                        </m:sub>
                                      </m:sSub>
                                    </m:den>
                                  </m:f>
                                  <m:r>
                                    <a:rPr kumimoji="1" lang="en-US" altLang="ja-JP" b="0" i="1" smtClean="0">
                                      <a:latin typeface="Cambria Math" panose="02040503050406030204" pitchFamily="18" charset="0"/>
                                    </a:rPr>
                                    <m:t>+</m:t>
                                  </m:r>
                                  <m:f>
                                    <m:fPr>
                                      <m:ctrlPr>
                                        <a:rPr lang="en-US" altLang="ja-JP" i="1">
                                          <a:latin typeface="Cambria Math" panose="02040503050406030204" pitchFamily="18" charset="0"/>
                                        </a:rPr>
                                      </m:ctrlPr>
                                    </m:fPr>
                                    <m:num>
                                      <m:sSubSup>
                                        <m:sSubSupPr>
                                          <m:ctrlPr>
                                            <a:rPr lang="en-US" altLang="ja-JP" b="0" i="1" smtClean="0">
                                              <a:latin typeface="Cambria Math" panose="02040503050406030204" pitchFamily="18" charset="0"/>
                                            </a:rPr>
                                          </m:ctrlPr>
                                        </m:sSubSupPr>
                                        <m:e>
                                          <m:r>
                                            <a:rPr lang="en-US" altLang="ja-JP" i="1">
                                              <a:latin typeface="Cambria Math" panose="02040503050406030204" pitchFamily="18" charset="0"/>
                                            </a:rPr>
                                            <m:t>𝑆</m:t>
                                          </m:r>
                                        </m:e>
                                        <m:sub>
                                          <m:r>
                                            <a:rPr lang="en-US" altLang="ja-JP" b="0" i="1" smtClean="0">
                                              <a:latin typeface="Cambria Math" panose="02040503050406030204" pitchFamily="18" charset="0"/>
                                            </a:rPr>
                                            <m:t>2</m:t>
                                          </m:r>
                                        </m:sub>
                                        <m:sup>
                                          <m:r>
                                            <a:rPr lang="en-US" altLang="ja-JP" b="0" i="1" smtClean="0">
                                              <a:latin typeface="Cambria Math" panose="02040503050406030204" pitchFamily="18" charset="0"/>
                                            </a:rPr>
                                            <m:t>2</m:t>
                                          </m:r>
                                        </m:sup>
                                      </m:sSubSup>
                                    </m:num>
                                    <m:den>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𝑁</m:t>
                                          </m:r>
                                        </m:e>
                                        <m:sub>
                                          <m:r>
                                            <a:rPr lang="en-US" altLang="ja-JP" b="0" i="1" smtClean="0">
                                              <a:latin typeface="Cambria Math" panose="02040503050406030204" pitchFamily="18" charset="0"/>
                                            </a:rPr>
                                            <m:t>2</m:t>
                                          </m:r>
                                        </m:sub>
                                      </m:sSub>
                                    </m:den>
                                  </m:f>
                                </m:e>
                              </m:d>
                            </m:e>
                            <m:sup>
                              <m:r>
                                <a:rPr kumimoji="1" lang="en-US" altLang="ja-JP" b="0" i="1" smtClean="0">
                                  <a:latin typeface="Cambria Math" panose="02040503050406030204" pitchFamily="18" charset="0"/>
                                </a:rPr>
                                <m:t>2</m:t>
                              </m:r>
                            </m:sup>
                          </m:sSup>
                        </m:num>
                        <m:den>
                          <m:f>
                            <m:fPr>
                              <m:ctrlPr>
                                <a:rPr kumimoji="1" lang="en-US" altLang="ja-JP" b="0" i="1" smtClean="0">
                                  <a:latin typeface="Cambria Math" panose="02040503050406030204" pitchFamily="18" charset="0"/>
                                </a:rPr>
                              </m:ctrlPr>
                            </m:fPr>
                            <m:num>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𝑆</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4</m:t>
                                  </m:r>
                                </m:sup>
                              </m:sSubSup>
                            </m:num>
                            <m:den>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𝑁</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𝑁</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−1</m:t>
                                  </m:r>
                                </m:e>
                              </m:d>
                            </m:den>
                          </m:f>
                          <m:r>
                            <a:rPr kumimoji="1" lang="en-US" altLang="ja-JP" b="0" i="1" smtClean="0">
                              <a:latin typeface="Cambria Math" panose="02040503050406030204" pitchFamily="18" charset="0"/>
                            </a:rPr>
                            <m:t>+</m:t>
                          </m:r>
                          <m:f>
                            <m:fPr>
                              <m:ctrlPr>
                                <a:rPr lang="en-US" altLang="ja-JP" i="1">
                                  <a:latin typeface="Cambria Math" panose="02040503050406030204" pitchFamily="18" charset="0"/>
                                </a:rPr>
                              </m:ctrlPr>
                            </m:fPr>
                            <m:num>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𝑆</m:t>
                                  </m:r>
                                </m:e>
                                <m:sub>
                                  <m:r>
                                    <a:rPr lang="en-US" altLang="ja-JP" b="0" i="1" smtClean="0">
                                      <a:latin typeface="Cambria Math" panose="02040503050406030204" pitchFamily="18" charset="0"/>
                                    </a:rPr>
                                    <m:t>2</m:t>
                                  </m:r>
                                </m:sub>
                                <m:sup>
                                  <m:r>
                                    <a:rPr lang="en-US" altLang="ja-JP" i="1">
                                      <a:latin typeface="Cambria Math" panose="02040503050406030204" pitchFamily="18" charset="0"/>
                                    </a:rPr>
                                    <m:t>4</m:t>
                                  </m:r>
                                </m:sup>
                              </m:sSubSup>
                            </m:num>
                            <m:den>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𝑁</m:t>
                                  </m:r>
                                </m:e>
                                <m:sub>
                                  <m:r>
                                    <a:rPr lang="en-US" altLang="ja-JP" b="0" i="1" smtClean="0">
                                      <a:latin typeface="Cambria Math" panose="02040503050406030204" pitchFamily="18" charset="0"/>
                                    </a:rPr>
                                    <m:t>2</m:t>
                                  </m:r>
                                </m:sub>
                                <m:sup>
                                  <m:r>
                                    <a:rPr lang="en-US" altLang="ja-JP" i="1">
                                      <a:latin typeface="Cambria Math" panose="02040503050406030204" pitchFamily="18" charset="0"/>
                                    </a:rPr>
                                    <m:t>2</m:t>
                                  </m:r>
                                </m:sup>
                              </m:sSubSup>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𝑁</m:t>
                                      </m:r>
                                    </m:e>
                                    <m:sub>
                                      <m:r>
                                        <a:rPr lang="en-US" altLang="ja-JP" b="0" i="1" smtClean="0">
                                          <a:latin typeface="Cambria Math" panose="02040503050406030204" pitchFamily="18" charset="0"/>
                                        </a:rPr>
                                        <m:t>2</m:t>
                                      </m:r>
                                    </m:sub>
                                  </m:sSub>
                                  <m:r>
                                    <a:rPr lang="en-US" altLang="ja-JP" i="1">
                                      <a:latin typeface="Cambria Math" panose="02040503050406030204" pitchFamily="18" charset="0"/>
                                    </a:rPr>
                                    <m:t>−1</m:t>
                                  </m:r>
                                </m:e>
                              </m:d>
                            </m:den>
                          </m:f>
                        </m:den>
                      </m:f>
                    </m:oMath>
                  </m:oMathPara>
                </a14:m>
                <a:endParaRPr kumimoji="1" lang="en-US" altLang="ja-JP" dirty="0"/>
              </a:p>
              <a:p>
                <a:pPr marL="3690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35DE658A-59FF-40F4-98AE-A64545E18C61}"/>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ja-JP" altLang="en-US">
                    <a:noFill/>
                  </a:rPr>
                  <a:t> </a:t>
                </a:r>
              </a:p>
            </p:txBody>
          </p:sp>
        </mc:Fallback>
      </mc:AlternateContent>
      <p:sp>
        <p:nvSpPr>
          <p:cNvPr id="4" name="コンテンツ プレースホルダー 3">
            <a:extLst>
              <a:ext uri="{FF2B5EF4-FFF2-40B4-BE49-F238E27FC236}">
                <a16:creationId xmlns:a16="http://schemas.microsoft.com/office/drawing/2014/main" id="{F49F2AAC-0117-4987-9683-D8F4035F0DE0}"/>
              </a:ext>
            </a:extLst>
          </p:cNvPr>
          <p:cNvSpPr>
            <a:spLocks noGrp="1"/>
          </p:cNvSpPr>
          <p:nvPr>
            <p:ph sz="half" idx="2"/>
          </p:nvPr>
        </p:nvSpPr>
        <p:spPr/>
        <p:txBody>
          <a:bodyPr/>
          <a:lstStyle/>
          <a:p>
            <a:endParaRPr lang="ja-JP" altLang="en-US"/>
          </a:p>
        </p:txBody>
      </p:sp>
      <p:pic>
        <p:nvPicPr>
          <p:cNvPr id="5" name="コンテンツ プレースホルダー 6">
            <a:extLst>
              <a:ext uri="{FF2B5EF4-FFF2-40B4-BE49-F238E27FC236}">
                <a16:creationId xmlns:a16="http://schemas.microsoft.com/office/drawing/2014/main" id="{0D186FCF-9F92-4828-B974-758D05F28076}"/>
              </a:ext>
            </a:extLst>
          </p:cNvPr>
          <p:cNvPicPr>
            <a:picLocks noChangeAspect="1"/>
          </p:cNvPicPr>
          <p:nvPr/>
        </p:nvPicPr>
        <p:blipFill>
          <a:blip r:embed="rId3"/>
          <a:stretch>
            <a:fillRect/>
          </a:stretch>
        </p:blipFill>
        <p:spPr>
          <a:xfrm>
            <a:off x="6246298" y="1731963"/>
            <a:ext cx="4977841" cy="4059237"/>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464841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9FF2B0-2E18-48FC-9C87-638689B7D2F6}"/>
              </a:ext>
            </a:extLst>
          </p:cNvPr>
          <p:cNvSpPr>
            <a:spLocks noGrp="1"/>
          </p:cNvSpPr>
          <p:nvPr>
            <p:ph type="title"/>
          </p:nvPr>
        </p:nvSpPr>
        <p:spPr/>
        <p:txBody>
          <a:bodyPr/>
          <a:lstStyle/>
          <a:p>
            <a:r>
              <a:rPr lang="en-US" altLang="ja-JP" dirty="0"/>
              <a:t>Welch's t-test</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DE658A-59FF-40F4-98AE-A64545E18C61}"/>
                  </a:ext>
                </a:extLst>
              </p:cNvPr>
              <p:cNvSpPr>
                <a:spLocks noGrp="1"/>
              </p:cNvSpPr>
              <p:nvPr>
                <p:ph sz="half" idx="1"/>
              </p:nvPr>
            </p:nvSpPr>
            <p:spPr/>
            <p:txBody>
              <a:bodyPr/>
              <a:lstStyle/>
              <a:p>
                <a:pPr marL="36900" indent="0">
                  <a:buNone/>
                </a:pP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𝐻</m:t>
                        </m:r>
                      </m:e>
                      <m:sub>
                        <m:r>
                          <a:rPr lang="en-US" altLang="ja-JP" b="0" i="1" smtClean="0">
                            <a:latin typeface="Cambria Math" panose="02040503050406030204" pitchFamily="18" charset="0"/>
                          </a:rPr>
                          <m:t>0</m:t>
                        </m:r>
                      </m:sub>
                    </m:sSub>
                    <m:r>
                      <a:rPr lang="ja-JP" altLang="en-US" i="1">
                        <a:latin typeface="Cambria Math" panose="02040503050406030204" pitchFamily="18" charset="0"/>
                      </a:rPr>
                      <m:t>から</m:t>
                    </m:r>
                  </m:oMath>
                </a14:m>
                <a:r>
                  <a:rPr lang="ja-JP" altLang="en-US" dirty="0"/>
                  <a:t>外れれば外れるほど</a:t>
                </a:r>
                <a14:m>
                  <m:oMath xmlns:m="http://schemas.openxmlformats.org/officeDocument/2006/math">
                    <m:r>
                      <a:rPr lang="en-US" altLang="ja-JP" b="0" i="1" smtClean="0">
                        <a:latin typeface="Cambria Math" panose="02040503050406030204" pitchFamily="18" charset="0"/>
                      </a:rPr>
                      <m:t>𝑡</m:t>
                    </m:r>
                  </m:oMath>
                </a14:m>
                <a:r>
                  <a:rPr lang="ja-JP" altLang="en-US" dirty="0"/>
                  <a:t>の絶対値は大きくなる。</a:t>
                </a:r>
                <a:r>
                  <a:rPr lang="en-US" altLang="ja-JP" dirty="0"/>
                  <a:t> t</a:t>
                </a:r>
                <a:r>
                  <a:rPr lang="ja-JP" altLang="en-US" dirty="0"/>
                  <a:t>の絶対値がある値以上になる確率を</a:t>
                </a:r>
                <a:r>
                  <a:rPr lang="en-US" altLang="ja-JP" dirty="0"/>
                  <a:t>p</a:t>
                </a:r>
                <a:r>
                  <a:rPr lang="ja-JP" altLang="en-US" dirty="0"/>
                  <a:t>値と呼ぶ。</a:t>
                </a:r>
                <a:endParaRPr lang="en-US" altLang="ja-JP" dirty="0"/>
              </a:p>
              <a:p>
                <a:pPr marL="36900" indent="0">
                  <a:buNone/>
                </a:pPr>
                <a14:m>
                  <m:oMath xmlns:m="http://schemas.openxmlformats.org/officeDocument/2006/math">
                    <m:r>
                      <a:rPr kumimoji="1" lang="en-US" altLang="ja-JP" b="0" i="1" smtClean="0">
                        <a:latin typeface="Cambria Math" panose="02040503050406030204" pitchFamily="18" charset="0"/>
                      </a:rPr>
                      <m:t>𝑝</m:t>
                    </m:r>
                  </m:oMath>
                </a14:m>
                <a:r>
                  <a:rPr kumimoji="1" lang="ja-JP" altLang="en-US" dirty="0"/>
                  <a:t>値は次のように計算できる。</a:t>
                </a:r>
                <a:br>
                  <a:rPr kumimoji="1" lang="en-US" altLang="ja-JP" dirty="0"/>
                </a:b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𝑣</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𝑡</m:t>
                          </m:r>
                        </m:e>
                      </m:d>
                      <m:r>
                        <a:rPr kumimoji="1" lang="en-US" altLang="ja-JP" b="0" i="1" smtClean="0">
                          <a:latin typeface="Cambria Math" panose="02040503050406030204" pitchFamily="18" charset="0"/>
                        </a:rPr>
                        <m:t>=2</m:t>
                      </m:r>
                      <m:nary>
                        <m:naryPr>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sub>
                        <m:sup>
                          <m:r>
                            <a:rPr kumimoji="1" lang="en-US" altLang="ja-JP" b="0" i="1" smtClean="0">
                              <a:latin typeface="Cambria Math" panose="02040503050406030204" pitchFamily="18" charset="0"/>
                            </a:rPr>
                            <m:t>∞</m:t>
                          </m:r>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𝑣</m:t>
                              </m:r>
                            </m:sub>
                          </m:sSub>
                          <m:d>
                            <m:dPr>
                              <m:ctrlPr>
                                <a:rPr kumimoji="1" lang="en-US" altLang="ja-JP" b="0" i="1" smtClean="0">
                                  <a:latin typeface="Cambria Math" panose="02040503050406030204" pitchFamily="18" charset="0"/>
                                </a:rPr>
                              </m:ctrlPr>
                            </m:dPr>
                            <m:e>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𝑡</m:t>
                                  </m:r>
                                </m:e>
                              </m:acc>
                            </m:e>
                          </m:d>
                          <m:r>
                            <a:rPr kumimoji="1" lang="en-US" altLang="ja-JP" b="0" i="1" smtClean="0">
                              <a:latin typeface="Cambria Math" panose="02040503050406030204" pitchFamily="18" charset="0"/>
                            </a:rPr>
                            <m:t>𝑑</m:t>
                          </m:r>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𝑡</m:t>
                              </m:r>
                            </m:e>
                          </m:acc>
                        </m:e>
                      </m:nary>
                    </m:oMath>
                  </m:oMathPara>
                </a14:m>
                <a:endParaRPr kumimoji="1" lang="ja-JP" altLang="en-US" dirty="0"/>
              </a:p>
              <a:p>
                <a:pPr marL="3690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35DE658A-59FF-40F4-98AE-A64545E18C61}"/>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ja-JP" altLang="en-US">
                    <a:noFill/>
                  </a:rPr>
                  <a:t> </a:t>
                </a:r>
              </a:p>
            </p:txBody>
          </p:sp>
        </mc:Fallback>
      </mc:AlternateContent>
      <p:sp>
        <p:nvSpPr>
          <p:cNvPr id="4" name="コンテンツ プレースホルダー 3">
            <a:extLst>
              <a:ext uri="{FF2B5EF4-FFF2-40B4-BE49-F238E27FC236}">
                <a16:creationId xmlns:a16="http://schemas.microsoft.com/office/drawing/2014/main" id="{F49F2AAC-0117-4987-9683-D8F4035F0DE0}"/>
              </a:ext>
            </a:extLst>
          </p:cNvPr>
          <p:cNvSpPr>
            <a:spLocks noGrp="1"/>
          </p:cNvSpPr>
          <p:nvPr>
            <p:ph sz="half" idx="2"/>
          </p:nvPr>
        </p:nvSpPr>
        <p:spPr/>
        <p:txBody>
          <a:bodyPr/>
          <a:lstStyle/>
          <a:p>
            <a:endParaRPr lang="ja-JP" altLang="en-US"/>
          </a:p>
        </p:txBody>
      </p:sp>
      <p:pic>
        <p:nvPicPr>
          <p:cNvPr id="5" name="コンテンツ プレースホルダー 6">
            <a:extLst>
              <a:ext uri="{FF2B5EF4-FFF2-40B4-BE49-F238E27FC236}">
                <a16:creationId xmlns:a16="http://schemas.microsoft.com/office/drawing/2014/main" id="{0D186FCF-9F92-4828-B974-758D05F28076}"/>
              </a:ext>
            </a:extLst>
          </p:cNvPr>
          <p:cNvPicPr>
            <a:picLocks noChangeAspect="1"/>
          </p:cNvPicPr>
          <p:nvPr/>
        </p:nvPicPr>
        <p:blipFill>
          <a:blip r:embed="rId3"/>
          <a:stretch>
            <a:fillRect/>
          </a:stretch>
        </p:blipFill>
        <p:spPr>
          <a:xfrm>
            <a:off x="6246298" y="1731963"/>
            <a:ext cx="4977841" cy="4059237"/>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535373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9FF2B0-2E18-48FC-9C87-638689B7D2F6}"/>
              </a:ext>
            </a:extLst>
          </p:cNvPr>
          <p:cNvSpPr>
            <a:spLocks noGrp="1"/>
          </p:cNvSpPr>
          <p:nvPr>
            <p:ph type="title"/>
          </p:nvPr>
        </p:nvSpPr>
        <p:spPr/>
        <p:txBody>
          <a:bodyPr/>
          <a:lstStyle/>
          <a:p>
            <a:r>
              <a:rPr lang="en-US" altLang="ja-JP" dirty="0"/>
              <a:t>Welch's t-test</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DE658A-59FF-40F4-98AE-A64545E18C61}"/>
                  </a:ext>
                </a:extLst>
              </p:cNvPr>
              <p:cNvSpPr>
                <a:spLocks noGrp="1"/>
              </p:cNvSpPr>
              <p:nvPr>
                <p:ph sz="half" idx="1"/>
              </p:nvPr>
            </p:nvSpPr>
            <p:spPr/>
            <p:txBody>
              <a:bodyPr/>
              <a:lstStyle/>
              <a:p>
                <a:pPr marL="36900" indent="0">
                  <a:buNone/>
                </a:pPr>
                <a:r>
                  <a:rPr lang="en-US" altLang="ja-JP" dirty="0"/>
                  <a:t>t</a:t>
                </a:r>
                <a:r>
                  <a:rPr lang="ja-JP" altLang="en-US" dirty="0"/>
                  <a:t>分布の式は結構複雑だが、自由度</a:t>
                </a:r>
                <a14:m>
                  <m:oMath xmlns:m="http://schemas.openxmlformats.org/officeDocument/2006/math">
                    <m:r>
                      <a:rPr lang="en-US" altLang="ja-JP" b="0" i="1" smtClean="0">
                        <a:latin typeface="Cambria Math" panose="02040503050406030204" pitchFamily="18" charset="0"/>
                      </a:rPr>
                      <m:t>𝜈</m:t>
                    </m:r>
                  </m:oMath>
                </a14:m>
                <a:r>
                  <a:rPr lang="ja-JP" altLang="en-US" dirty="0"/>
                  <a:t>が上がると</a:t>
                </a:r>
                <a14:m>
                  <m:oMath xmlns:m="http://schemas.openxmlformats.org/officeDocument/2006/math">
                    <m:r>
                      <a:rPr lang="en-US" altLang="ja-JP" b="0" i="1" smtClean="0">
                        <a:latin typeface="Cambria Math" panose="02040503050406030204" pitchFamily="18" charset="0"/>
                      </a:rPr>
                      <m:t>𝑡</m:t>
                    </m:r>
                  </m:oMath>
                </a14:m>
                <a:r>
                  <a:rPr lang="ja-JP" altLang="en-US" dirty="0"/>
                  <a:t>分布は正規分布になる。</a:t>
                </a:r>
                <a:endParaRPr lang="en-US" altLang="ja-JP" dirty="0"/>
              </a:p>
              <a:p>
                <a:pPr marL="36900" indent="0">
                  <a:buNone/>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𝑡</m:t>
                          </m:r>
                        </m:e>
                      </m:d>
                      <m:r>
                        <a:rPr lang="en-US" altLang="ja-JP" b="0" i="1" smtClean="0">
                          <a:latin typeface="Cambria Math" panose="02040503050406030204" pitchFamily="18" charset="0"/>
                        </a:rPr>
                        <m:t>=2</m:t>
                      </m:r>
                      <m:nary>
                        <m:naryPr>
                          <m:ctrlPr>
                            <a:rPr lang="en-US" altLang="ja-JP" b="0" i="1" smtClean="0">
                              <a:latin typeface="Cambria Math" panose="02040503050406030204" pitchFamily="18" charset="0"/>
                            </a:rPr>
                          </m:ctrlPr>
                        </m:naryPr>
                        <m:sub>
                          <m:r>
                            <a:rPr lang="en-US" altLang="ja-JP" i="1">
                              <a:latin typeface="Cambria Math" panose="02040503050406030204" pitchFamily="18" charset="0"/>
                            </a:rPr>
                            <m:t>−∞</m:t>
                          </m:r>
                        </m:sub>
                        <m:sup>
                          <m:r>
                            <a:rPr lang="en-US" altLang="ja-JP" i="1">
                              <a:latin typeface="Cambria Math" panose="02040503050406030204" pitchFamily="18" charset="0"/>
                            </a:rPr>
                            <m:t>−</m:t>
                          </m:r>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𝑡</m:t>
                              </m:r>
                            </m:e>
                          </m:d>
                        </m:sup>
                        <m:e>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a:rPr lang="en-US" altLang="ja-JP" i="1">
                                  <a:latin typeface="Cambria Math" panose="02040503050406030204" pitchFamily="18" charset="0"/>
                                </a:rPr>
                                <m:t>∞</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𝑢</m:t>
                              </m:r>
                            </m:e>
                          </m:d>
                          <m:r>
                            <a:rPr lang="en-US" altLang="ja-JP" i="1">
                              <a:latin typeface="Cambria Math" panose="02040503050406030204" pitchFamily="18" charset="0"/>
                            </a:rPr>
                            <m:t>𝑑𝑢</m:t>
                          </m:r>
                        </m:e>
                      </m:nary>
                      <m:r>
                        <a:rPr lang="en-US" altLang="ja-JP" b="0" i="1" smtClean="0">
                          <a:latin typeface="Cambria Math" panose="02040503050406030204" pitchFamily="18" charset="0"/>
                        </a:rPr>
                        <m:t>=1−</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erf</m:t>
                          </m:r>
                        </m:fName>
                        <m:e>
                          <m:d>
                            <m:dPr>
                              <m:ctrlPr>
                                <a:rPr lang="en-US" altLang="ja-JP" b="0" i="1" smtClean="0">
                                  <a:latin typeface="Cambria Math" panose="02040503050406030204" pitchFamily="18" charset="0"/>
                                </a:rPr>
                              </m:ctrlPr>
                            </m:dPr>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𝑡</m:t>
                                  </m:r>
                                </m:num>
                                <m:den>
                                  <m:rad>
                                    <m:radPr>
                                      <m:degHide m:val="on"/>
                                      <m:ctrlPr>
                                        <a:rPr lang="en-US" altLang="ja-JP" b="0" i="1" smtClean="0">
                                          <a:latin typeface="Cambria Math" panose="02040503050406030204" pitchFamily="18" charset="0"/>
                                        </a:rPr>
                                      </m:ctrlPr>
                                    </m:radPr>
                                    <m:deg/>
                                    <m:e>
                                      <m:r>
                                        <a:rPr lang="en-US" altLang="ja-JP" b="0" i="1" smtClean="0">
                                          <a:latin typeface="Cambria Math" panose="02040503050406030204" pitchFamily="18" charset="0"/>
                                        </a:rPr>
                                        <m:t>2</m:t>
                                      </m:r>
                                    </m:e>
                                  </m:rad>
                                </m:den>
                              </m:f>
                            </m:e>
                          </m:d>
                        </m:e>
                      </m:func>
                    </m:oMath>
                  </m:oMathPara>
                </a14:m>
                <a:endParaRPr kumimoji="1" lang="en-US" altLang="ja-JP" dirty="0"/>
              </a:p>
              <a:p>
                <a:pPr marL="36900" indent="0">
                  <a:buNone/>
                </a:pPr>
                <a:r>
                  <a:rPr lang="ja-JP" altLang="en-US" dirty="0"/>
                  <a:t>さらに誤差関数</a:t>
                </a:r>
                <a14:m>
                  <m:oMath xmlns:m="http://schemas.openxmlformats.org/officeDocument/2006/math">
                    <m:r>
                      <a:rPr lang="en-US" altLang="ja-JP" b="0" i="1" smtClean="0">
                        <a:latin typeface="Cambria Math" panose="02040503050406030204" pitchFamily="18" charset="0"/>
                      </a:rPr>
                      <m:t>𝑒𝑟𝑓</m:t>
                    </m:r>
                  </m:oMath>
                </a14:m>
                <a:r>
                  <a:rPr kumimoji="1" lang="ja-JP" altLang="en-US" dirty="0"/>
                  <a:t>は次のように近似できる。</a:t>
                </a:r>
                <a:endParaRPr kumimoji="1" lang="en-US" altLang="ja-JP" dirty="0"/>
              </a:p>
              <a:p>
                <a:pPr marL="36900" indent="0">
                  <a:buNone/>
                </a:pPr>
                <a14:m>
                  <m:oMathPara xmlns:m="http://schemas.openxmlformats.org/officeDocument/2006/math">
                    <m:oMathParaPr>
                      <m:jc m:val="centerGroup"/>
                    </m:oMathParaPr>
                    <m:oMath xmlns:m="http://schemas.openxmlformats.org/officeDocument/2006/math">
                      <m:r>
                        <m:rPr>
                          <m:sty m:val="p"/>
                        </m:rPr>
                        <a:rPr lang="en-US" altLang="ja-JP" b="0" i="1" smtClean="0">
                          <a:latin typeface="Cambria Math" panose="02040503050406030204" pitchFamily="18" charset="0"/>
                        </a:rPr>
                        <m:t>erf</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𝑡</m:t>
                          </m:r>
                        </m:e>
                      </m:d>
                      <m:r>
                        <a:rPr lang="en-US" altLang="ja-JP" b="0" i="1" smtClean="0">
                          <a:latin typeface="Cambria Math" panose="02040503050406030204" pitchFamily="18" charset="0"/>
                        </a:rPr>
                        <m:t>≈1−</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𝑎𝑥</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𝑥</m:t>
                              </m:r>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m:t>
                          </m:r>
                          <m:r>
                            <a:rPr lang="en-US" altLang="ja-JP" b="0" i="1" smtClean="0">
                              <a:latin typeface="Cambria Math" panose="02040503050406030204" pitchFamily="18" charset="0"/>
                            </a:rPr>
                            <m:t>𝑐</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𝑥</m:t>
                              </m:r>
                            </m:e>
                            <m:sup>
                              <m:r>
                                <a:rPr lang="en-US" altLang="ja-JP" b="0" i="1" smtClean="0">
                                  <a:latin typeface="Cambria Math" panose="02040503050406030204" pitchFamily="18" charset="0"/>
                                </a:rPr>
                                <m:t>3</m:t>
                              </m:r>
                            </m:sup>
                          </m:sSup>
                        </m:e>
                      </m:d>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𝑒</m:t>
                          </m:r>
                        </m:e>
                        <m: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𝑡</m:t>
                              </m:r>
                            </m:e>
                            <m:sup>
                              <m:r>
                                <a:rPr lang="en-US" altLang="ja-JP" b="0" i="1" smtClean="0">
                                  <a:latin typeface="Cambria Math" panose="02040503050406030204" pitchFamily="18" charset="0"/>
                                </a:rPr>
                                <m:t>2</m:t>
                              </m:r>
                            </m:sup>
                          </m:sSup>
                        </m:sup>
                      </m:sSup>
                    </m:oMath>
                    <m:oMath xmlns:m="http://schemas.openxmlformats.org/officeDocument/2006/math">
                      <m:r>
                        <a:rPr lang="en-US" altLang="ja-JP" b="0" i="1" smtClean="0">
                          <a:latin typeface="Cambria Math" panose="02040503050406030204" pitchFamily="18" charset="0"/>
                        </a:rPr>
                        <m:t>𝑥</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1+</m:t>
                          </m:r>
                          <m:r>
                            <a:rPr lang="en-US" altLang="ja-JP" b="0" i="1" smtClean="0">
                              <a:latin typeface="Cambria Math" panose="02040503050406030204" pitchFamily="18" charset="0"/>
                            </a:rPr>
                            <m:t>𝑑𝑡</m:t>
                          </m:r>
                        </m:den>
                      </m:f>
                    </m:oMath>
                  </m:oMathPara>
                </a14:m>
                <a:br>
                  <a:rPr lang="en-US" altLang="ja-JP" b="0" dirty="0"/>
                </a:br>
                <a:r>
                  <a:rPr lang="ja-JP" altLang="en-US" dirty="0"/>
                  <a:t>サンプル数が増えると</a:t>
                </a:r>
                <a:br>
                  <a:rPr lang="en-US" altLang="ja-JP" dirty="0"/>
                </a:br>
                <a:r>
                  <a:rPr lang="ja-JP" altLang="en-US" dirty="0"/>
                  <a:t>自由度は高くなりがちなので、</a:t>
                </a:r>
                <a:br>
                  <a:rPr lang="en-US" altLang="ja-JP" dirty="0"/>
                </a:br>
                <a:r>
                  <a:rPr lang="ja-JP" altLang="en-US" dirty="0"/>
                  <a:t>この近似を使う実装も入れる。</a:t>
                </a:r>
                <a:endParaRPr lang="en-US" altLang="ja-JP" dirty="0"/>
              </a:p>
            </p:txBody>
          </p:sp>
        </mc:Choice>
        <mc:Fallback xmlns="">
          <p:sp>
            <p:nvSpPr>
              <p:cNvPr id="3" name="コンテンツ プレースホルダー 2">
                <a:extLst>
                  <a:ext uri="{FF2B5EF4-FFF2-40B4-BE49-F238E27FC236}">
                    <a16:creationId xmlns:a16="http://schemas.microsoft.com/office/drawing/2014/main" id="{35DE658A-59FF-40F4-98AE-A64545E18C61}"/>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ja-JP" altLang="en-US">
                    <a:noFill/>
                  </a:rPr>
                  <a:t> </a:t>
                </a:r>
              </a:p>
            </p:txBody>
          </p:sp>
        </mc:Fallback>
      </mc:AlternateContent>
      <p:sp>
        <p:nvSpPr>
          <p:cNvPr id="4" name="コンテンツ プレースホルダー 3">
            <a:extLst>
              <a:ext uri="{FF2B5EF4-FFF2-40B4-BE49-F238E27FC236}">
                <a16:creationId xmlns:a16="http://schemas.microsoft.com/office/drawing/2014/main" id="{F49F2AAC-0117-4987-9683-D8F4035F0DE0}"/>
              </a:ext>
            </a:extLst>
          </p:cNvPr>
          <p:cNvSpPr>
            <a:spLocks noGrp="1"/>
          </p:cNvSpPr>
          <p:nvPr>
            <p:ph sz="half" idx="2"/>
          </p:nvPr>
        </p:nvSpPr>
        <p:spPr/>
        <p:txBody>
          <a:bodyPr/>
          <a:lstStyle/>
          <a:p>
            <a:endParaRPr lang="ja-JP" altLang="en-US"/>
          </a:p>
        </p:txBody>
      </p:sp>
      <p:pic>
        <p:nvPicPr>
          <p:cNvPr id="5" name="コンテンツ プレースホルダー 6">
            <a:extLst>
              <a:ext uri="{FF2B5EF4-FFF2-40B4-BE49-F238E27FC236}">
                <a16:creationId xmlns:a16="http://schemas.microsoft.com/office/drawing/2014/main" id="{0D186FCF-9F92-4828-B974-758D05F28076}"/>
              </a:ext>
            </a:extLst>
          </p:cNvPr>
          <p:cNvPicPr>
            <a:picLocks noChangeAspect="1"/>
          </p:cNvPicPr>
          <p:nvPr/>
        </p:nvPicPr>
        <p:blipFill>
          <a:blip r:embed="rId3"/>
          <a:stretch>
            <a:fillRect/>
          </a:stretch>
        </p:blipFill>
        <p:spPr>
          <a:xfrm>
            <a:off x="6246298" y="1731963"/>
            <a:ext cx="4977841" cy="4059237"/>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320181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9FF2B0-2E18-48FC-9C87-638689B7D2F6}"/>
              </a:ext>
            </a:extLst>
          </p:cNvPr>
          <p:cNvSpPr>
            <a:spLocks noGrp="1"/>
          </p:cNvSpPr>
          <p:nvPr>
            <p:ph type="title"/>
          </p:nvPr>
        </p:nvSpPr>
        <p:spPr/>
        <p:txBody>
          <a:bodyPr/>
          <a:lstStyle/>
          <a:p>
            <a:r>
              <a:rPr lang="en-US" altLang="ja-JP" dirty="0"/>
              <a:t>Welch's t-test</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DE658A-59FF-40F4-98AE-A64545E18C61}"/>
                  </a:ext>
                </a:extLst>
              </p:cNvPr>
              <p:cNvSpPr>
                <a:spLocks noGrp="1"/>
              </p:cNvSpPr>
              <p:nvPr>
                <p:ph sz="half" idx="1"/>
              </p:nvPr>
            </p:nvSpPr>
            <p:spPr/>
            <p:txBody>
              <a:bodyPr/>
              <a:lstStyle/>
              <a:p>
                <a:pPr marL="36900" indent="0">
                  <a:buNone/>
                </a:pPr>
                <a:r>
                  <a:rPr lang="ja-JP" altLang="en-US" dirty="0"/>
                  <a:t>よく言う</a:t>
                </a:r>
                <a:br>
                  <a:rPr lang="en-US" altLang="ja-JP" dirty="0"/>
                </a:br>
                <a:r>
                  <a:rPr lang="ja-JP" altLang="en-US" dirty="0"/>
                  <a:t>「有意水準</a:t>
                </a:r>
                <a:r>
                  <a:rPr lang="en-US" altLang="ja-JP" dirty="0"/>
                  <a:t>0.05</a:t>
                </a:r>
                <a:r>
                  <a:rPr lang="ja-JP" altLang="en-US" dirty="0"/>
                  <a:t>で有意です」</a:t>
                </a:r>
                <a:br>
                  <a:rPr lang="en-US" altLang="ja-JP" dirty="0"/>
                </a:br>
                <a:r>
                  <a:rPr lang="ja-JP" altLang="en-US" dirty="0"/>
                  <a:t>は</a:t>
                </a:r>
                <a:br>
                  <a:rPr lang="en-US" altLang="ja-JP" dirty="0"/>
                </a:br>
                <a:r>
                  <a:rPr lang="ja-JP" altLang="en-US" dirty="0"/>
                  <a:t>「</a:t>
                </a:r>
                <a:r>
                  <a:rPr lang="en-US" altLang="ja-JP" dirty="0"/>
                  <a:t>p</a:t>
                </a:r>
                <a:r>
                  <a:rPr lang="ja-JP" altLang="en-US" dirty="0"/>
                  <a:t>値が</a:t>
                </a:r>
                <a:r>
                  <a:rPr lang="en-US" altLang="ja-JP" dirty="0"/>
                  <a:t>0.05</a:t>
                </a:r>
                <a:r>
                  <a:rPr lang="ja-JP" altLang="en-US" dirty="0"/>
                  <a:t>以下になる</a:t>
                </a:r>
                <a:br>
                  <a:rPr lang="en-US" altLang="ja-JP" dirty="0"/>
                </a:br>
                <a:r>
                  <a:rPr lang="en-US" altLang="ja-JP" dirty="0"/>
                  <a:t> </a:t>
                </a:r>
                <a:r>
                  <a:rPr lang="ja-JP" altLang="en-US" dirty="0"/>
                  <a:t>端の領域に</a:t>
                </a:r>
                <a:r>
                  <a:rPr lang="en-US" altLang="ja-JP" dirty="0"/>
                  <a:t>t</a:t>
                </a:r>
                <a:r>
                  <a:rPr lang="ja-JP" altLang="en-US" dirty="0"/>
                  <a:t>値があります」</a:t>
                </a:r>
                <a:br>
                  <a:rPr lang="en-US" altLang="ja-JP" dirty="0"/>
                </a:br>
                <a:r>
                  <a:rPr lang="ja-JP" altLang="en-US" dirty="0"/>
                  <a:t>と同じ。</a:t>
                </a:r>
                <a:endParaRPr lang="en-US" altLang="ja-JP" dirty="0"/>
              </a:p>
              <a:p>
                <a:pPr marL="36900" indent="0">
                  <a:buNone/>
                </a:pPr>
                <a:r>
                  <a:rPr lang="ja-JP" altLang="en-US" b="0" dirty="0"/>
                  <a:t>また定義からもわかるように</a:t>
                </a:r>
                <a:br>
                  <a:rPr lang="en-US" altLang="ja-JP" b="0" dirty="0"/>
                </a:br>
                <a14:m>
                  <m:oMath xmlns:m="http://schemas.openxmlformats.org/officeDocument/2006/math">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𝑯</m:t>
                        </m:r>
                      </m:e>
                      <m:sub>
                        <m:r>
                          <a:rPr lang="en-US" altLang="ja-JP" b="1" i="1" smtClean="0">
                            <a:latin typeface="Cambria Math" panose="02040503050406030204" pitchFamily="18" charset="0"/>
                          </a:rPr>
                          <m:t>𝟎</m:t>
                        </m:r>
                      </m:sub>
                    </m:sSub>
                  </m:oMath>
                </a14:m>
                <a:r>
                  <a:rPr lang="ja-JP" altLang="en-US" b="1" dirty="0"/>
                  <a:t>が真なら、</a:t>
                </a:r>
                <a14:m>
                  <m:oMath xmlns:m="http://schemas.openxmlformats.org/officeDocument/2006/math">
                    <m:r>
                      <a:rPr lang="en-US" altLang="ja-JP" b="1" i="1" smtClean="0">
                        <a:latin typeface="Cambria Math" panose="02040503050406030204" pitchFamily="18" charset="0"/>
                      </a:rPr>
                      <m:t>𝒑</m:t>
                    </m:r>
                  </m:oMath>
                </a14:m>
                <a:r>
                  <a:rPr lang="ja-JP" altLang="en-US" b="1" dirty="0"/>
                  <a:t>値は一様に分布する</a:t>
                </a:r>
                <a:r>
                  <a:rPr lang="ja-JP" altLang="en-US" dirty="0"/>
                  <a:t>。</a:t>
                </a:r>
                <a:br>
                  <a:rPr lang="en-US" altLang="ja-JP" dirty="0"/>
                </a:br>
                <a:r>
                  <a:rPr lang="en-US" altLang="ja-JP" dirty="0"/>
                  <a:t>(</a:t>
                </a:r>
                <a:r>
                  <a:rPr lang="ja-JP" altLang="en-US" dirty="0"/>
                  <a:t>逆は成立しないことに注意</a:t>
                </a:r>
                <a:r>
                  <a:rPr lang="en-US" altLang="ja-JP" dirty="0"/>
                  <a:t>)</a:t>
                </a:r>
              </a:p>
            </p:txBody>
          </p:sp>
        </mc:Choice>
        <mc:Fallback xmlns="">
          <p:sp>
            <p:nvSpPr>
              <p:cNvPr id="3" name="コンテンツ プレースホルダー 2">
                <a:extLst>
                  <a:ext uri="{FF2B5EF4-FFF2-40B4-BE49-F238E27FC236}">
                    <a16:creationId xmlns:a16="http://schemas.microsoft.com/office/drawing/2014/main" id="{35DE658A-59FF-40F4-98AE-A64545E18C61}"/>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ja-JP" altLang="en-US">
                    <a:noFill/>
                  </a:rPr>
                  <a:t> </a:t>
                </a:r>
              </a:p>
            </p:txBody>
          </p:sp>
        </mc:Fallback>
      </mc:AlternateContent>
      <p:sp>
        <p:nvSpPr>
          <p:cNvPr id="4" name="コンテンツ プレースホルダー 3">
            <a:extLst>
              <a:ext uri="{FF2B5EF4-FFF2-40B4-BE49-F238E27FC236}">
                <a16:creationId xmlns:a16="http://schemas.microsoft.com/office/drawing/2014/main" id="{F49F2AAC-0117-4987-9683-D8F4035F0DE0}"/>
              </a:ext>
            </a:extLst>
          </p:cNvPr>
          <p:cNvSpPr>
            <a:spLocks noGrp="1"/>
          </p:cNvSpPr>
          <p:nvPr>
            <p:ph sz="half" idx="2"/>
          </p:nvPr>
        </p:nvSpPr>
        <p:spPr/>
        <p:txBody>
          <a:bodyPr/>
          <a:lstStyle/>
          <a:p>
            <a:endParaRPr lang="ja-JP" altLang="en-US"/>
          </a:p>
        </p:txBody>
      </p:sp>
      <p:pic>
        <p:nvPicPr>
          <p:cNvPr id="5" name="コンテンツ プレースホルダー 6">
            <a:extLst>
              <a:ext uri="{FF2B5EF4-FFF2-40B4-BE49-F238E27FC236}">
                <a16:creationId xmlns:a16="http://schemas.microsoft.com/office/drawing/2014/main" id="{0D186FCF-9F92-4828-B974-758D05F28076}"/>
              </a:ext>
            </a:extLst>
          </p:cNvPr>
          <p:cNvPicPr>
            <a:picLocks noChangeAspect="1"/>
          </p:cNvPicPr>
          <p:nvPr/>
        </p:nvPicPr>
        <p:blipFill>
          <a:blip r:embed="rId3"/>
          <a:stretch>
            <a:fillRect/>
          </a:stretch>
        </p:blipFill>
        <p:spPr>
          <a:xfrm>
            <a:off x="6246298" y="1731963"/>
            <a:ext cx="4977841" cy="4059237"/>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954557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9FF2B0-2E18-48FC-9C87-638689B7D2F6}"/>
              </a:ext>
            </a:extLst>
          </p:cNvPr>
          <p:cNvSpPr>
            <a:spLocks noGrp="1"/>
          </p:cNvSpPr>
          <p:nvPr>
            <p:ph type="title"/>
          </p:nvPr>
        </p:nvSpPr>
        <p:spPr/>
        <p:txBody>
          <a:bodyPr/>
          <a:lstStyle/>
          <a:p>
            <a:r>
              <a:rPr lang="en-US" altLang="ja-JP" dirty="0"/>
              <a:t>Welch's t-test</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DE658A-59FF-40F4-98AE-A64545E18C61}"/>
                  </a:ext>
                </a:extLst>
              </p:cNvPr>
              <p:cNvSpPr>
                <a:spLocks noGrp="1"/>
              </p:cNvSpPr>
              <p:nvPr>
                <p:ph sz="half" idx="1"/>
              </p:nvPr>
            </p:nvSpPr>
            <p:spPr/>
            <p:txBody>
              <a:bodyPr/>
              <a:lstStyle/>
              <a:p>
                <a:pPr marL="36900" indent="0">
                  <a:buNone/>
                </a:pPr>
                <a:r>
                  <a:rPr kumimoji="1" lang="ja-JP" altLang="en-US" b="0"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𝐻</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平均が同じ</a:t>
                </a:r>
                <a:r>
                  <a:rPr kumimoji="1" lang="en-US" altLang="ja-JP" dirty="0"/>
                  <a:t>)</a:t>
                </a:r>
                <a:r>
                  <a:rPr kumimoji="1" lang="ja-JP" altLang="en-US" dirty="0"/>
                  <a:t>だと信じてみると、今手元にある</a:t>
                </a:r>
                <a:r>
                  <a:rPr kumimoji="1" lang="en-US" altLang="ja-JP" dirty="0"/>
                  <a:t>t</a:t>
                </a:r>
                <a:r>
                  <a:rPr kumimoji="1" lang="ja-JP" altLang="en-US" dirty="0"/>
                  <a:t>値はこのグラフのこのだいぶ端の場所にあることになる。</a:t>
                </a:r>
                <a:r>
                  <a:rPr lang="en-US" altLang="ja-JP" dirty="0"/>
                  <a:t>t</a:t>
                </a:r>
                <a:r>
                  <a:rPr lang="ja-JP" altLang="en-US" dirty="0"/>
                  <a:t>値としてとりえる値だとしても、</a:t>
                </a:r>
                <a:r>
                  <a:rPr kumimoji="1" lang="ja-JP" altLang="en-US" dirty="0"/>
                  <a:t>こんなに端にあるのはさすがに不自然だから</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𝐻</m:t>
                        </m:r>
                      </m:e>
                      <m:sub>
                        <m:r>
                          <a:rPr kumimoji="1" lang="en-US" altLang="ja-JP" b="0" i="1" smtClean="0">
                            <a:latin typeface="Cambria Math" panose="02040503050406030204" pitchFamily="18" charset="0"/>
                          </a:rPr>
                          <m:t>0</m:t>
                        </m:r>
                      </m:sub>
                    </m:sSub>
                  </m:oMath>
                </a14:m>
                <a:r>
                  <a:rPr kumimoji="1" lang="ja-JP" altLang="en-US" dirty="0"/>
                  <a:t>は信用しないことにする。仮にその予想が外れて、本当に</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𝐻</m:t>
                        </m:r>
                      </m:e>
                      <m:sub>
                        <m:r>
                          <a:rPr kumimoji="1" lang="en-US" altLang="ja-JP" b="0" i="1" smtClean="0">
                            <a:latin typeface="Cambria Math" panose="02040503050406030204" pitchFamily="18" charset="0"/>
                          </a:rPr>
                          <m:t>0</m:t>
                        </m:r>
                      </m:sub>
                    </m:sSub>
                  </m:oMath>
                </a14:m>
                <a:r>
                  <a:rPr lang="ja-JP" altLang="en-US" dirty="0"/>
                  <a:t>だったとしても、その可能性はこの小さな領域の面積</a:t>
                </a:r>
                <a:r>
                  <a:rPr lang="ja-JP" altLang="en-US"/>
                  <a:t>しかない」</a:t>
                </a:r>
                <a:r>
                  <a:rPr kumimoji="1" lang="ja-JP" altLang="en-US" dirty="0"/>
                  <a:t>という気持ち。</a:t>
                </a:r>
              </a:p>
            </p:txBody>
          </p:sp>
        </mc:Choice>
        <mc:Fallback xmlns="">
          <p:sp>
            <p:nvSpPr>
              <p:cNvPr id="3" name="コンテンツ プレースホルダー 2">
                <a:extLst>
                  <a:ext uri="{FF2B5EF4-FFF2-40B4-BE49-F238E27FC236}">
                    <a16:creationId xmlns:a16="http://schemas.microsoft.com/office/drawing/2014/main" id="{35DE658A-59FF-40F4-98AE-A64545E18C61}"/>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ja-JP" altLang="en-US">
                    <a:noFill/>
                  </a:rPr>
                  <a:t> </a:t>
                </a:r>
              </a:p>
            </p:txBody>
          </p:sp>
        </mc:Fallback>
      </mc:AlternateContent>
      <p:sp>
        <p:nvSpPr>
          <p:cNvPr id="4" name="コンテンツ プレースホルダー 3">
            <a:extLst>
              <a:ext uri="{FF2B5EF4-FFF2-40B4-BE49-F238E27FC236}">
                <a16:creationId xmlns:a16="http://schemas.microsoft.com/office/drawing/2014/main" id="{F49F2AAC-0117-4987-9683-D8F4035F0DE0}"/>
              </a:ext>
            </a:extLst>
          </p:cNvPr>
          <p:cNvSpPr>
            <a:spLocks noGrp="1"/>
          </p:cNvSpPr>
          <p:nvPr>
            <p:ph sz="half" idx="2"/>
          </p:nvPr>
        </p:nvSpPr>
        <p:spPr/>
        <p:txBody>
          <a:bodyPr/>
          <a:lstStyle/>
          <a:p>
            <a:endParaRPr lang="ja-JP" altLang="en-US"/>
          </a:p>
        </p:txBody>
      </p:sp>
      <p:pic>
        <p:nvPicPr>
          <p:cNvPr id="5" name="コンテンツ プレースホルダー 6">
            <a:extLst>
              <a:ext uri="{FF2B5EF4-FFF2-40B4-BE49-F238E27FC236}">
                <a16:creationId xmlns:a16="http://schemas.microsoft.com/office/drawing/2014/main" id="{0D186FCF-9F92-4828-B974-758D05F28076}"/>
              </a:ext>
            </a:extLst>
          </p:cNvPr>
          <p:cNvPicPr>
            <a:picLocks noChangeAspect="1"/>
          </p:cNvPicPr>
          <p:nvPr/>
        </p:nvPicPr>
        <p:blipFill>
          <a:blip r:embed="rId3"/>
          <a:stretch>
            <a:fillRect/>
          </a:stretch>
        </p:blipFill>
        <p:spPr>
          <a:xfrm>
            <a:off x="6246298" y="1731963"/>
            <a:ext cx="4977841" cy="4059237"/>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124855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9FF2B0-2E18-48FC-9C87-638689B7D2F6}"/>
              </a:ext>
            </a:extLst>
          </p:cNvPr>
          <p:cNvSpPr>
            <a:spLocks noGrp="1"/>
          </p:cNvSpPr>
          <p:nvPr>
            <p:ph type="title"/>
          </p:nvPr>
        </p:nvSpPr>
        <p:spPr/>
        <p:txBody>
          <a:bodyPr/>
          <a:lstStyle/>
          <a:p>
            <a:r>
              <a:rPr lang="en-US" altLang="ja-JP" dirty="0"/>
              <a:t>Welch's t-test</a:t>
            </a:r>
            <a:endParaRPr kumimoji="1" lang="ja-JP" altLang="en-US" dirty="0"/>
          </a:p>
        </p:txBody>
      </p:sp>
      <mc:AlternateContent xmlns:mc="http://schemas.openxmlformats.org/markup-compatibility/2006">
        <mc:Choice xmlns:a14="http://schemas.microsoft.com/office/drawing/2010/main" Requires="a14">
          <p:sp>
            <p:nvSpPr>
              <p:cNvPr id="6" name="コンテンツ プレースホルダー 5">
                <a:extLst>
                  <a:ext uri="{FF2B5EF4-FFF2-40B4-BE49-F238E27FC236}">
                    <a16:creationId xmlns:a16="http://schemas.microsoft.com/office/drawing/2014/main" id="{31C3A55E-077B-479F-825A-A6E73CF04627}"/>
                  </a:ext>
                </a:extLst>
              </p:cNvPr>
              <p:cNvSpPr>
                <a:spLocks noGrp="1"/>
              </p:cNvSpPr>
              <p:nvPr>
                <p:ph idx="1"/>
              </p:nvPr>
            </p:nvSpPr>
            <p:spPr/>
            <p:txBody>
              <a:bodyPr/>
              <a:lstStyle/>
              <a:p>
                <a:pPr marL="36900" indent="0">
                  <a:buNone/>
                </a:pPr>
                <a:r>
                  <a:rPr lang="ja-JP" altLang="en-US" dirty="0"/>
                  <a:t>ここまでの手順をまとめる</a:t>
                </a:r>
                <a:endParaRPr lang="en-US" altLang="ja-JP" dirty="0"/>
              </a:p>
              <a:p>
                <a:pPr marL="494100" indent="-457200">
                  <a:buFont typeface="+mj-lt"/>
                  <a:buAutoNum type="arabicPeriod"/>
                </a:pPr>
                <a:r>
                  <a:rPr lang="ja-JP" altLang="en-US" dirty="0"/>
                  <a:t>二つの正規分布に従うサンプルをそれぞれ得る。</a:t>
                </a:r>
                <a:endParaRPr lang="en-US" altLang="ja-JP" dirty="0"/>
              </a:p>
              <a:p>
                <a:pPr marL="494100" indent="-457200">
                  <a:buFont typeface="+mj-lt"/>
                  <a:buAutoNum type="arabicPeriod"/>
                </a:pPr>
                <a:r>
                  <a:rPr lang="ja-JP" altLang="en-US" dirty="0"/>
                  <a:t>そのサンプルの</a:t>
                </a:r>
                <a:r>
                  <a:rPr lang="en-US" altLang="ja-JP" dirty="0"/>
                  <a:t>(</a:t>
                </a:r>
                <a:r>
                  <a:rPr lang="ja-JP" altLang="en-US" dirty="0"/>
                  <a:t>標本</a:t>
                </a:r>
                <a:r>
                  <a:rPr lang="en-US" altLang="ja-JP" dirty="0"/>
                  <a:t>)</a:t>
                </a:r>
                <a:r>
                  <a:rPr lang="ja-JP" altLang="en-US" dirty="0"/>
                  <a:t>平均と不偏分散を出す。</a:t>
                </a:r>
                <a:endParaRPr lang="en-US" altLang="ja-JP" dirty="0"/>
              </a:p>
              <a:p>
                <a:pPr marL="494100" indent="-457200">
                  <a:buFont typeface="+mj-lt"/>
                  <a:buAutoNum type="arabicPeriod"/>
                </a:pPr>
                <a:r>
                  <a:rPr lang="en-US" altLang="ja-JP" dirty="0"/>
                  <a:t>t</a:t>
                </a:r>
                <a:r>
                  <a:rPr lang="ja-JP" altLang="en-US" dirty="0"/>
                  <a:t>値</a:t>
                </a:r>
                <a:r>
                  <a:rPr lang="en-US" altLang="ja-JP" dirty="0"/>
                  <a:t>,</a:t>
                </a:r>
                <a:r>
                  <a:rPr lang="ja-JP" altLang="en-US" dirty="0"/>
                  <a:t>自由度</a:t>
                </a:r>
                <a14:m>
                  <m:oMath xmlns:m="http://schemas.openxmlformats.org/officeDocument/2006/math">
                    <m:r>
                      <a:rPr lang="en-US" altLang="ja-JP" i="1">
                        <a:latin typeface="Cambria Math" panose="02040503050406030204" pitchFamily="18" charset="0"/>
                      </a:rPr>
                      <m:t>𝜈</m:t>
                    </m:r>
                  </m:oMath>
                </a14:m>
                <a:r>
                  <a:rPr lang="ja-JP" altLang="en-US" dirty="0"/>
                  <a:t>を出す。</a:t>
                </a:r>
                <a:endParaRPr lang="en-US" altLang="ja-JP" dirty="0"/>
              </a:p>
              <a:p>
                <a:pPr marL="494100" indent="-457200">
                  <a:buFont typeface="+mj-lt"/>
                  <a:buAutoNum type="arabicPeriod"/>
                </a:pPr>
                <a:r>
                  <a:rPr lang="en-US" altLang="ja-JP" dirty="0"/>
                  <a:t>t</a:t>
                </a:r>
                <a:r>
                  <a:rPr lang="ja-JP" altLang="en-US" dirty="0"/>
                  <a:t>値と自由度</a:t>
                </a:r>
                <a14:m>
                  <m:oMath xmlns:m="http://schemas.openxmlformats.org/officeDocument/2006/math">
                    <m:r>
                      <a:rPr lang="en-US" altLang="ja-JP" b="0" i="1" smtClean="0">
                        <a:latin typeface="Cambria Math" panose="02040503050406030204" pitchFamily="18" charset="0"/>
                      </a:rPr>
                      <m:t>𝜈</m:t>
                    </m:r>
                  </m:oMath>
                </a14:m>
                <a:r>
                  <a:rPr lang="ja-JP" altLang="en-US" dirty="0"/>
                  <a:t>から、</a:t>
                </a:r>
                <a:r>
                  <a:rPr lang="en-US" altLang="ja-JP" dirty="0"/>
                  <a:t>p</a:t>
                </a:r>
                <a:r>
                  <a:rPr lang="ja-JP" altLang="en-US" dirty="0"/>
                  <a:t>値を出す。</a:t>
                </a:r>
                <a:endParaRPr lang="en-US" altLang="ja-JP" dirty="0"/>
              </a:p>
              <a:p>
                <a:pPr marL="494100" indent="-457200">
                  <a:buFont typeface="+mj-lt"/>
                  <a:buAutoNum type="arabicPeriod"/>
                </a:pPr>
                <a:r>
                  <a:rPr lang="ja-JP" altLang="en-US" dirty="0"/>
                  <a:t>もし</a:t>
                </a:r>
                <a:r>
                  <a:rPr lang="en-US" altLang="ja-JP" dirty="0"/>
                  <a:t>p</a:t>
                </a:r>
                <a:r>
                  <a:rPr lang="ja-JP" altLang="en-US" dirty="0"/>
                  <a:t>値が異様に低かった</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𝐻</m:t>
                        </m:r>
                      </m:e>
                      <m:sub>
                        <m:r>
                          <a:rPr lang="en-US" altLang="ja-JP" b="0" i="1" smtClean="0">
                            <a:latin typeface="Cambria Math" panose="02040503050406030204" pitchFamily="18" charset="0"/>
                          </a:rPr>
                          <m:t>0</m:t>
                        </m:r>
                      </m:sub>
                    </m:sSub>
                  </m:oMath>
                </a14:m>
                <a:r>
                  <a:rPr lang="ja-JP" altLang="en-US" dirty="0"/>
                  <a:t>が棄却されやすいな</a:t>
                </a:r>
                <a:r>
                  <a:rPr lang="en-US" altLang="ja-JP" dirty="0"/>
                  <a:t>)</a:t>
                </a:r>
                <a:r>
                  <a:rPr lang="ja-JP" altLang="en-US" dirty="0"/>
                  <a:t>ら怪しいし、</a:t>
                </a:r>
                <a:br>
                  <a:rPr lang="en-US" altLang="ja-JP" dirty="0"/>
                </a:br>
                <a:r>
                  <a:rPr lang="en-US" altLang="ja-JP" dirty="0"/>
                  <a:t>p</a:t>
                </a:r>
                <a:r>
                  <a:rPr lang="ja-JP" altLang="en-US" dirty="0"/>
                  <a:t>値の集合が一様に分布してなかったら、さらに怪しい。</a:t>
                </a:r>
                <a:endParaRPr lang="en-US" altLang="ja-JP" dirty="0"/>
              </a:p>
            </p:txBody>
          </p:sp>
        </mc:Choice>
        <mc:Fallback>
          <p:sp>
            <p:nvSpPr>
              <p:cNvPr id="6" name="コンテンツ プレースホルダー 5">
                <a:extLst>
                  <a:ext uri="{FF2B5EF4-FFF2-40B4-BE49-F238E27FC236}">
                    <a16:creationId xmlns:a16="http://schemas.microsoft.com/office/drawing/2014/main" id="{31C3A55E-077B-479F-825A-A6E73CF046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43973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870C73-9815-4697-B3C4-90B82808E20A}"/>
              </a:ext>
            </a:extLst>
          </p:cNvPr>
          <p:cNvSpPr>
            <a:spLocks noGrp="1"/>
          </p:cNvSpPr>
          <p:nvPr>
            <p:ph type="title"/>
          </p:nvPr>
        </p:nvSpPr>
        <p:spPr/>
        <p:txBody>
          <a:bodyPr/>
          <a:lstStyle/>
          <a:p>
            <a:r>
              <a:rPr lang="en-US" altLang="ja-JP" dirty="0"/>
              <a:t>Welch's t-test</a:t>
            </a:r>
            <a:endParaRPr kumimoji="1" lang="ja-JP" altLang="en-US" dirty="0"/>
          </a:p>
        </p:txBody>
      </p:sp>
      <p:sp>
        <p:nvSpPr>
          <p:cNvPr id="4" name="コンテンツ プレースホルダー 3">
            <a:extLst>
              <a:ext uri="{FF2B5EF4-FFF2-40B4-BE49-F238E27FC236}">
                <a16:creationId xmlns:a16="http://schemas.microsoft.com/office/drawing/2014/main" id="{899AF544-7C65-4927-9329-B38223684CCF}"/>
              </a:ext>
            </a:extLst>
          </p:cNvPr>
          <p:cNvSpPr>
            <a:spLocks noGrp="1"/>
          </p:cNvSpPr>
          <p:nvPr>
            <p:ph idx="1"/>
          </p:nvPr>
        </p:nvSpPr>
        <p:spPr/>
        <p:txBody>
          <a:bodyPr/>
          <a:lstStyle/>
          <a:p>
            <a:pPr marL="36900" indent="0">
              <a:buNone/>
            </a:pPr>
            <a:r>
              <a:rPr lang="ja-JP" altLang="en-US" dirty="0"/>
              <a:t>ところでウェルチの</a:t>
            </a:r>
            <a:r>
              <a:rPr lang="en-US" altLang="ja-JP" dirty="0"/>
              <a:t>t</a:t>
            </a:r>
            <a:r>
              <a:rPr lang="ja-JP" altLang="en-US" dirty="0"/>
              <a:t>検定は「</a:t>
            </a:r>
            <a:r>
              <a:rPr lang="en-US" altLang="ja-JP" dirty="0"/>
              <a:t>2</a:t>
            </a:r>
            <a:r>
              <a:rPr lang="ja-JP" altLang="en-US" dirty="0"/>
              <a:t>つの正規分布」を対象にしている。</a:t>
            </a:r>
            <a:endParaRPr lang="en-US" altLang="ja-JP" dirty="0"/>
          </a:p>
          <a:p>
            <a:pPr marL="36900" indent="0">
              <a:buNone/>
            </a:pPr>
            <a:r>
              <a:rPr lang="ja-JP" altLang="en-US" dirty="0"/>
              <a:t>しかし一般的な</a:t>
            </a:r>
            <a:r>
              <a:rPr lang="en-US" altLang="ja-JP" dirty="0"/>
              <a:t>MC</a:t>
            </a:r>
            <a:r>
              <a:rPr lang="ja-JP" altLang="en-US" dirty="0"/>
              <a:t>レイトレーシングのサンプルは正規分布ではない。</a:t>
            </a:r>
            <a:endParaRPr lang="en-US" altLang="ja-JP" dirty="0"/>
          </a:p>
          <a:p>
            <a:pPr marL="36900" indent="0">
              <a:buNone/>
            </a:pPr>
            <a:r>
              <a:rPr lang="ja-JP" altLang="en-US" dirty="0"/>
              <a:t>どうしたらいいのだろう？</a:t>
            </a:r>
          </a:p>
        </p:txBody>
      </p:sp>
    </p:spTree>
    <p:extLst>
      <p:ext uri="{BB962C8B-B14F-4D97-AF65-F5344CB8AC3E}">
        <p14:creationId xmlns:p14="http://schemas.microsoft.com/office/powerpoint/2010/main" val="1750605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E6E7B5-9EE6-44E6-B800-F2058EE9A658}"/>
              </a:ext>
            </a:extLst>
          </p:cNvPr>
          <p:cNvSpPr>
            <a:spLocks noGrp="1"/>
          </p:cNvSpPr>
          <p:nvPr>
            <p:ph type="title"/>
          </p:nvPr>
        </p:nvSpPr>
        <p:spPr/>
        <p:txBody>
          <a:bodyPr/>
          <a:lstStyle/>
          <a:p>
            <a:r>
              <a:rPr lang="en-US" altLang="ja-JP" dirty="0"/>
              <a:t>Central limit theorem</a:t>
            </a:r>
            <a:endParaRPr kumimoji="1" lang="ja-JP" altLang="en-US" dirty="0"/>
          </a:p>
        </p:txBody>
      </p:sp>
      <p:sp>
        <p:nvSpPr>
          <p:cNvPr id="8" name="コンテンツ プレースホルダー 7">
            <a:extLst>
              <a:ext uri="{FF2B5EF4-FFF2-40B4-BE49-F238E27FC236}">
                <a16:creationId xmlns:a16="http://schemas.microsoft.com/office/drawing/2014/main" id="{45AE83C9-C9DC-4847-BF1D-6FD1E71D404A}"/>
              </a:ext>
            </a:extLst>
          </p:cNvPr>
          <p:cNvSpPr>
            <a:spLocks noGrp="1"/>
          </p:cNvSpPr>
          <p:nvPr>
            <p:ph sz="half" idx="1"/>
          </p:nvPr>
        </p:nvSpPr>
        <p:spPr/>
        <p:txBody>
          <a:bodyPr/>
          <a:lstStyle/>
          <a:p>
            <a:pPr marL="36900" indent="0">
              <a:buNone/>
            </a:pPr>
            <a:r>
              <a:rPr lang="ja-JP" altLang="en-US" dirty="0"/>
              <a:t>確率分布に従うサンプルをし、</a:t>
            </a:r>
            <a:br>
              <a:rPr lang="en-US" altLang="ja-JP" dirty="0"/>
            </a:br>
            <a:r>
              <a:rPr lang="ja-JP" altLang="en-US" dirty="0"/>
              <a:t>このサンプルの平均値を出すとする。</a:t>
            </a:r>
            <a:br>
              <a:rPr lang="en-US" altLang="ja-JP" dirty="0"/>
            </a:br>
            <a:r>
              <a:rPr lang="ja-JP" altLang="en-US" dirty="0"/>
              <a:t>サンプルする数が増えれば増えるほど、</a:t>
            </a:r>
            <a:br>
              <a:rPr lang="en-US" altLang="ja-JP" dirty="0"/>
            </a:br>
            <a:r>
              <a:rPr lang="ja-JP" altLang="en-US" dirty="0"/>
              <a:t>この平均値は</a:t>
            </a:r>
            <a:r>
              <a:rPr lang="ja-JP" altLang="en-US" b="1" dirty="0"/>
              <a:t>正規分布に近づいていく</a:t>
            </a:r>
            <a:r>
              <a:rPr lang="ja-JP" altLang="en-US" dirty="0"/>
              <a:t>。</a:t>
            </a:r>
            <a:endParaRPr lang="en-US" altLang="ja-JP" dirty="0"/>
          </a:p>
          <a:p>
            <a:pPr marL="36900" indent="0">
              <a:buNone/>
            </a:pPr>
            <a:r>
              <a:rPr lang="ja-JP" altLang="en-US" dirty="0"/>
              <a:t>この確率分布は</a:t>
            </a:r>
            <a:r>
              <a:rPr lang="en-US" altLang="ja-JP" dirty="0"/>
              <a:t>(</a:t>
            </a:r>
            <a:r>
              <a:rPr lang="ja-JP" altLang="en-US" dirty="0"/>
              <a:t>一部の例外を除きほぼ</a:t>
            </a:r>
            <a:r>
              <a:rPr lang="en-US" altLang="ja-JP" dirty="0"/>
              <a:t>)</a:t>
            </a:r>
            <a:r>
              <a:rPr lang="ja-JP" altLang="en-US" b="1" dirty="0"/>
              <a:t>あらゆる分布に対して成立する</a:t>
            </a:r>
            <a:r>
              <a:rPr lang="ja-JP" altLang="en-US" dirty="0"/>
              <a:t>。</a:t>
            </a:r>
            <a:endParaRPr lang="en-US" altLang="ja-JP" dirty="0"/>
          </a:p>
          <a:p>
            <a:pPr marL="36900" indent="0">
              <a:buNone/>
            </a:pPr>
            <a:r>
              <a:rPr lang="ja-JP" altLang="en-US" dirty="0"/>
              <a:t>一昔前にあった</a:t>
            </a:r>
            <a:r>
              <a:rPr lang="ja-JP" altLang="en-US" dirty="0">
                <a:hlinkClick r:id="rId2"/>
              </a:rPr>
              <a:t>コクのある乱数</a:t>
            </a:r>
            <a:r>
              <a:rPr lang="ja-JP" altLang="en-US" dirty="0"/>
              <a:t>と同じ話。</a:t>
            </a:r>
            <a:endParaRPr lang="en-US" altLang="ja-JP" dirty="0"/>
          </a:p>
          <a:p>
            <a:pPr marL="36900" indent="0">
              <a:buNone/>
            </a:pPr>
            <a:r>
              <a:rPr lang="ja-JP" altLang="en-US" dirty="0"/>
              <a:t>この定理を中心極限定理</a:t>
            </a:r>
            <a:r>
              <a:rPr lang="en-US" altLang="ja-JP" dirty="0"/>
              <a:t>(CLT)</a:t>
            </a:r>
            <a:r>
              <a:rPr lang="ja-JP" altLang="en-US" dirty="0"/>
              <a:t>と呼ぶ</a:t>
            </a:r>
            <a:endParaRPr lang="en-US" altLang="ja-JP" dirty="0"/>
          </a:p>
        </p:txBody>
      </p:sp>
      <p:pic>
        <p:nvPicPr>
          <p:cNvPr id="1028" name="Picture 4">
            <a:extLst>
              <a:ext uri="{FF2B5EF4-FFF2-40B4-BE49-F238E27FC236}">
                <a16:creationId xmlns:a16="http://schemas.microsoft.com/office/drawing/2014/main" id="{22E85252-BF0C-4BAD-9F7F-A37A4D1B938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325039" y="1580050"/>
            <a:ext cx="3953166" cy="4738859"/>
          </a:xfrm>
          <a:prstGeom prst="rect">
            <a:avLst/>
          </a:prstGeom>
          <a:solidFill>
            <a:schemeClr val="tx1">
              <a:lumMod val="95000"/>
            </a:schemeClr>
          </a:solidFill>
        </p:spPr>
      </p:pic>
    </p:spTree>
    <p:extLst>
      <p:ext uri="{BB962C8B-B14F-4D97-AF65-F5344CB8AC3E}">
        <p14:creationId xmlns:p14="http://schemas.microsoft.com/office/powerpoint/2010/main" val="2348903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EA86D6-D76B-4FE0-A7B0-1DCD331658AD}"/>
              </a:ext>
            </a:extLst>
          </p:cNvPr>
          <p:cNvSpPr>
            <a:spLocks noGrp="1"/>
          </p:cNvSpPr>
          <p:nvPr>
            <p:ph type="title"/>
          </p:nvPr>
        </p:nvSpPr>
        <p:spPr/>
        <p:txBody>
          <a:bodyPr/>
          <a:lstStyle/>
          <a:p>
            <a:r>
              <a:rPr kumimoji="1" lang="en-US" altLang="ja-JP" dirty="0"/>
              <a:t>Motivation</a:t>
            </a:r>
            <a:endParaRPr kumimoji="1" lang="ja-JP" altLang="en-US" dirty="0"/>
          </a:p>
        </p:txBody>
      </p:sp>
      <p:sp>
        <p:nvSpPr>
          <p:cNvPr id="3" name="コンテンツ プレースホルダー 2">
            <a:extLst>
              <a:ext uri="{FF2B5EF4-FFF2-40B4-BE49-F238E27FC236}">
                <a16:creationId xmlns:a16="http://schemas.microsoft.com/office/drawing/2014/main" id="{6A172113-A978-45AF-9EC8-725420025102}"/>
              </a:ext>
            </a:extLst>
          </p:cNvPr>
          <p:cNvSpPr>
            <a:spLocks noGrp="1"/>
          </p:cNvSpPr>
          <p:nvPr>
            <p:ph idx="1"/>
          </p:nvPr>
        </p:nvSpPr>
        <p:spPr/>
        <p:txBody>
          <a:bodyPr anchor="ctr">
            <a:normAutofit/>
          </a:bodyPr>
          <a:lstStyle/>
          <a:p>
            <a:pPr marL="36900" indent="0" algn="ctr" fontAlgn="ctr">
              <a:buNone/>
            </a:pPr>
            <a:r>
              <a:rPr kumimoji="1" lang="en-US" altLang="ja-JP" sz="3600" dirty="0"/>
              <a:t>Renderer</a:t>
            </a:r>
            <a:r>
              <a:rPr kumimoji="1" lang="ja-JP" altLang="en-US" sz="3600" dirty="0"/>
              <a:t>が</a:t>
            </a:r>
            <a:r>
              <a:rPr kumimoji="1" lang="en-US" altLang="ja-JP" sz="3600" dirty="0"/>
              <a:t>Biased</a:t>
            </a:r>
            <a:r>
              <a:rPr kumimoji="1" lang="ja-JP" altLang="en-US" sz="3600" dirty="0"/>
              <a:t>か</a:t>
            </a:r>
            <a:r>
              <a:rPr kumimoji="1" lang="en-US" altLang="ja-JP" sz="3600" dirty="0"/>
              <a:t>Unbiased</a:t>
            </a:r>
            <a:r>
              <a:rPr kumimoji="1" lang="ja-JP" altLang="en-US" sz="3600" dirty="0"/>
              <a:t>かを</a:t>
            </a:r>
            <a:br>
              <a:rPr kumimoji="1" lang="en-US" altLang="ja-JP" sz="3600" dirty="0"/>
            </a:br>
            <a:r>
              <a:rPr kumimoji="1" lang="ja-JP" altLang="en-US" sz="3600" dirty="0"/>
              <a:t>少ないレンダリング時間で知りたい！</a:t>
            </a:r>
            <a:br>
              <a:rPr kumimoji="1" lang="en-US" altLang="ja-JP" sz="3600" dirty="0"/>
            </a:br>
            <a:endParaRPr kumimoji="1" lang="ja-JP" altLang="en-US" sz="3600" dirty="0"/>
          </a:p>
        </p:txBody>
      </p:sp>
    </p:spTree>
    <p:extLst>
      <p:ext uri="{BB962C8B-B14F-4D97-AF65-F5344CB8AC3E}">
        <p14:creationId xmlns:p14="http://schemas.microsoft.com/office/powerpoint/2010/main" val="545919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E6E7B5-9EE6-44E6-B800-F2058EE9A658}"/>
              </a:ext>
            </a:extLst>
          </p:cNvPr>
          <p:cNvSpPr>
            <a:spLocks noGrp="1"/>
          </p:cNvSpPr>
          <p:nvPr>
            <p:ph type="title"/>
          </p:nvPr>
        </p:nvSpPr>
        <p:spPr/>
        <p:txBody>
          <a:bodyPr/>
          <a:lstStyle/>
          <a:p>
            <a:r>
              <a:rPr lang="en-US" altLang="ja-JP" dirty="0"/>
              <a:t>Central limit theorem</a:t>
            </a:r>
            <a:endParaRPr kumimoji="1" lang="ja-JP" altLang="en-US" dirty="0"/>
          </a:p>
        </p:txBody>
      </p:sp>
      <p:sp>
        <p:nvSpPr>
          <p:cNvPr id="8" name="コンテンツ プレースホルダー 7">
            <a:extLst>
              <a:ext uri="{FF2B5EF4-FFF2-40B4-BE49-F238E27FC236}">
                <a16:creationId xmlns:a16="http://schemas.microsoft.com/office/drawing/2014/main" id="{45AE83C9-C9DC-4847-BF1D-6FD1E71D404A}"/>
              </a:ext>
            </a:extLst>
          </p:cNvPr>
          <p:cNvSpPr>
            <a:spLocks noGrp="1"/>
          </p:cNvSpPr>
          <p:nvPr>
            <p:ph sz="half" idx="1"/>
          </p:nvPr>
        </p:nvSpPr>
        <p:spPr/>
        <p:txBody>
          <a:bodyPr/>
          <a:lstStyle/>
          <a:p>
            <a:pPr marL="36900" indent="0">
              <a:buNone/>
            </a:pPr>
            <a:r>
              <a:rPr lang="ja-JP" altLang="en-US" dirty="0"/>
              <a:t>レンダラーは</a:t>
            </a:r>
            <a:r>
              <a:rPr lang="en-US" altLang="ja-JP" dirty="0"/>
              <a:t>1</a:t>
            </a:r>
            <a:r>
              <a:rPr lang="ja-JP" altLang="en-US" dirty="0"/>
              <a:t>ピクセルで</a:t>
            </a:r>
            <a:r>
              <a:rPr lang="en-US" altLang="ja-JP" dirty="0"/>
              <a:t>1024spp</a:t>
            </a:r>
            <a:r>
              <a:rPr lang="ja-JP" altLang="en-US" dirty="0"/>
              <a:t>などとしている。そしてこの</a:t>
            </a:r>
            <a:r>
              <a:rPr lang="en-US" altLang="ja-JP" dirty="0"/>
              <a:t>1</a:t>
            </a:r>
            <a:r>
              <a:rPr lang="ja-JP" altLang="en-US" dirty="0"/>
              <a:t>ピクセルの値はおおよそ正規分布とみなせる。</a:t>
            </a:r>
            <a:br>
              <a:rPr lang="en-US" altLang="ja-JP" dirty="0"/>
            </a:br>
            <a:r>
              <a:rPr lang="ja-JP" altLang="en-US" dirty="0"/>
              <a:t>つまり</a:t>
            </a:r>
            <a:r>
              <a:rPr lang="ja-JP" altLang="en-US" b="1" dirty="0"/>
              <a:t>ウェルチの</a:t>
            </a:r>
            <a:r>
              <a:rPr lang="en-US" altLang="ja-JP" b="1" dirty="0"/>
              <a:t>t</a:t>
            </a:r>
            <a:r>
              <a:rPr lang="ja-JP" altLang="en-US" b="1" dirty="0"/>
              <a:t>検定の</a:t>
            </a:r>
            <a:r>
              <a:rPr lang="en-US" altLang="ja-JP" b="1" dirty="0"/>
              <a:t>1</a:t>
            </a:r>
            <a:r>
              <a:rPr lang="ja-JP" altLang="en-US" b="1" dirty="0"/>
              <a:t>サンプル</a:t>
            </a:r>
            <a:r>
              <a:rPr lang="ja-JP" altLang="en-US" dirty="0"/>
              <a:t>とできる。</a:t>
            </a:r>
            <a:endParaRPr lang="en-US" altLang="ja-JP" dirty="0"/>
          </a:p>
          <a:p>
            <a:pPr marL="36900" indent="0">
              <a:buNone/>
            </a:pPr>
            <a:r>
              <a:rPr lang="ja-JP" altLang="en-US" dirty="0"/>
              <a:t>中心極限定理は、「どれほど正規分布に近づくか」は示さないことに注意。</a:t>
            </a:r>
            <a:br>
              <a:rPr lang="en-US" altLang="ja-JP" dirty="0"/>
            </a:br>
            <a:r>
              <a:rPr lang="en-US" altLang="ja-JP" dirty="0"/>
              <a:t>※ </a:t>
            </a:r>
            <a:r>
              <a:rPr lang="ja-JP" altLang="en-US" dirty="0"/>
              <a:t>後述</a:t>
            </a:r>
            <a:endParaRPr lang="en-US" altLang="ja-JP" dirty="0"/>
          </a:p>
          <a:p>
            <a:pPr marL="36900" indent="0">
              <a:buNone/>
            </a:pPr>
            <a:r>
              <a:rPr lang="ja-JP" altLang="en-US" dirty="0"/>
              <a:t>レンダリング画像を</a:t>
            </a:r>
            <a:r>
              <a:rPr lang="en-US" altLang="ja-JP" dirty="0"/>
              <a:t>32x32</a:t>
            </a:r>
            <a:r>
              <a:rPr lang="ja-JP" altLang="en-US" dirty="0"/>
              <a:t>のタイルで画像を分割して</a:t>
            </a:r>
            <a:r>
              <a:rPr lang="en-US" altLang="ja-JP" dirty="0"/>
              <a:t>1024</a:t>
            </a:r>
            <a:r>
              <a:rPr lang="ja-JP" altLang="en-US" dirty="0"/>
              <a:t>個のウェルチサンプルを得て、そのタイルの中で検定を行える！</a:t>
            </a:r>
            <a:br>
              <a:rPr lang="en-US" altLang="ja-JP" dirty="0"/>
            </a:br>
            <a:r>
              <a:rPr lang="en-US" altLang="ja-JP" dirty="0"/>
              <a:t>(</a:t>
            </a:r>
            <a:r>
              <a:rPr lang="ja-JP" altLang="en-US" dirty="0"/>
              <a:t>タイル内の位置が違うから同じ分布からという仮定がちゃんと置けない気がする</a:t>
            </a:r>
            <a:r>
              <a:rPr lang="en-US" altLang="ja-JP" dirty="0"/>
              <a:t>...)</a:t>
            </a:r>
          </a:p>
          <a:p>
            <a:pPr marL="36900" indent="0">
              <a:buNone/>
            </a:pPr>
            <a:endParaRPr lang="ja-JP" altLang="en-US" dirty="0"/>
          </a:p>
        </p:txBody>
      </p:sp>
      <p:pic>
        <p:nvPicPr>
          <p:cNvPr id="1028" name="Picture 4">
            <a:extLst>
              <a:ext uri="{FF2B5EF4-FFF2-40B4-BE49-F238E27FC236}">
                <a16:creationId xmlns:a16="http://schemas.microsoft.com/office/drawing/2014/main" id="{22E85252-BF0C-4BAD-9F7F-A37A4D1B938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325039" y="1580050"/>
            <a:ext cx="3953166" cy="4738859"/>
          </a:xfrm>
          <a:prstGeom prst="rect">
            <a:avLst/>
          </a:prstGeom>
          <a:solidFill>
            <a:schemeClr val="tx1">
              <a:lumMod val="95000"/>
            </a:schemeClr>
          </a:solidFill>
        </p:spPr>
      </p:pic>
    </p:spTree>
    <p:extLst>
      <p:ext uri="{BB962C8B-B14F-4D97-AF65-F5344CB8AC3E}">
        <p14:creationId xmlns:p14="http://schemas.microsoft.com/office/powerpoint/2010/main" val="429702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56449D1-05F0-4EC7-9680-A54359B8DE63}"/>
              </a:ext>
            </a:extLst>
          </p:cNvPr>
          <p:cNvSpPr>
            <a:spLocks noGrp="1"/>
          </p:cNvSpPr>
          <p:nvPr>
            <p:ph type="ctrTitle"/>
          </p:nvPr>
        </p:nvSpPr>
        <p:spPr/>
        <p:txBody>
          <a:bodyPr/>
          <a:lstStyle/>
          <a:p>
            <a:r>
              <a:rPr lang="ja-JP" altLang="en-US" dirty="0"/>
              <a:t>実装</a:t>
            </a:r>
          </a:p>
        </p:txBody>
      </p:sp>
      <p:sp>
        <p:nvSpPr>
          <p:cNvPr id="6" name="字幕 5">
            <a:extLst>
              <a:ext uri="{FF2B5EF4-FFF2-40B4-BE49-F238E27FC236}">
                <a16:creationId xmlns:a16="http://schemas.microsoft.com/office/drawing/2014/main" id="{5BD0B85E-A2B1-40FA-AB22-3A29634101EE}"/>
              </a:ext>
            </a:extLst>
          </p:cNvPr>
          <p:cNvSpPr>
            <a:spLocks noGrp="1"/>
          </p:cNvSpPr>
          <p:nvPr>
            <p:ph type="subTitle" idx="1"/>
          </p:nvPr>
        </p:nvSpPr>
        <p:spPr/>
        <p:txBody>
          <a:bodyPr/>
          <a:lstStyle/>
          <a:p>
            <a:endParaRPr lang="ja-JP" altLang="en-US"/>
          </a:p>
        </p:txBody>
      </p:sp>
    </p:spTree>
    <p:extLst>
      <p:ext uri="{BB962C8B-B14F-4D97-AF65-F5344CB8AC3E}">
        <p14:creationId xmlns:p14="http://schemas.microsoft.com/office/powerpoint/2010/main" val="259570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F7B7D9-A6CD-4727-A69D-4E9F06E9FF09}"/>
              </a:ext>
            </a:extLst>
          </p:cNvPr>
          <p:cNvSpPr>
            <a:spLocks noGrp="1"/>
          </p:cNvSpPr>
          <p:nvPr>
            <p:ph type="title"/>
          </p:nvPr>
        </p:nvSpPr>
        <p:spPr/>
        <p:txBody>
          <a:bodyPr/>
          <a:lstStyle/>
          <a:p>
            <a:r>
              <a:rPr kumimoji="1" lang="ja-JP" altLang="en-US" dirty="0"/>
              <a:t>実装</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8CDF4A8-3FFB-4718-B51D-0468E56CF675}"/>
                  </a:ext>
                </a:extLst>
              </p:cNvPr>
              <p:cNvSpPr>
                <a:spLocks noGrp="1"/>
              </p:cNvSpPr>
              <p:nvPr>
                <p:ph idx="1"/>
              </p:nvPr>
            </p:nvSpPr>
            <p:spPr/>
            <p:txBody>
              <a:bodyPr/>
              <a:lstStyle/>
              <a:p>
                <a:pPr marL="36900" indent="0">
                  <a:buNone/>
                </a:pPr>
                <a:r>
                  <a:rPr kumimoji="1" lang="ja-JP" altLang="en-US" dirty="0"/>
                  <a:t>レンダラーが出力した画像</a:t>
                </a:r>
                <a:r>
                  <a:rPr kumimoji="1" lang="en-US" altLang="ja-JP" dirty="0"/>
                  <a:t>(MC</a:t>
                </a:r>
                <a:r>
                  <a:rPr kumimoji="1" lang="ja-JP" altLang="en-US" dirty="0"/>
                  <a:t>サンプルを平均した、ウェルチ検定用サンプルととらえる</a:t>
                </a:r>
                <a:r>
                  <a:rPr kumimoji="1" lang="en-US" altLang="ja-JP" dirty="0"/>
                  <a:t>)</a:t>
                </a:r>
                <a:br>
                  <a:rPr kumimoji="1" lang="en-US" altLang="ja-JP" dirty="0"/>
                </a:br>
                <a:r>
                  <a:rPr kumimoji="1" lang="en-US" altLang="ja-JP" dirty="0"/>
                  <a:t>※ </a:t>
                </a:r>
                <a:r>
                  <a:rPr kumimoji="1" lang="ja-JP" altLang="en-US" dirty="0"/>
                  <a:t>ピクセルにフィルター関数</a:t>
                </a:r>
                <a:r>
                  <a:rPr lang="ja-JP" altLang="en-US" dirty="0"/>
                  <a:t>が挟まってるとまずい気がする</a:t>
                </a:r>
                <a:r>
                  <a:rPr lang="en-US" altLang="ja-JP" dirty="0"/>
                  <a:t>...</a:t>
                </a:r>
              </a:p>
              <a:p>
                <a:pPr marL="36900" indent="0">
                  <a:buNone/>
                </a:pPr>
                <a:r>
                  <a:rPr kumimoji="1" lang="en-US" altLang="ja-JP" dirty="0"/>
                  <a:t>32x32</a:t>
                </a:r>
                <a:r>
                  <a:rPr kumimoji="1" lang="ja-JP" altLang="en-US" dirty="0"/>
                  <a:t>のタイル毎に、次のものを計算する。</a:t>
                </a:r>
                <a:endParaRPr lang="en-US" altLang="ja-JP" dirty="0"/>
              </a:p>
              <a:p>
                <a:r>
                  <a:rPr kumimoji="1" lang="ja-JP" altLang="en-US" dirty="0"/>
                  <a:t>ピクセルの値</a:t>
                </a:r>
                <a:r>
                  <a:rPr kumimoji="1" lang="en-US" altLang="ja-JP" dirty="0"/>
                  <a:t>(</a:t>
                </a:r>
                <a:r>
                  <a:rPr kumimoji="1" lang="ja-JP" altLang="en-US" dirty="0"/>
                  <a:t>ウェルチサンプル</a:t>
                </a:r>
                <a:r>
                  <a:rPr kumimoji="1" lang="en-US" altLang="ja-JP" dirty="0"/>
                  <a:t>)</a:t>
                </a:r>
                <a:r>
                  <a:rPr kumimoji="1" lang="ja-JP" altLang="en-US" dirty="0"/>
                  <a:t>の和</a:t>
                </a:r>
                <a:endParaRPr kumimoji="1" lang="en-US" altLang="ja-JP" dirty="0"/>
              </a:p>
              <a:p>
                <a:r>
                  <a:rPr kumimoji="1" lang="ja-JP" altLang="en-US" dirty="0"/>
                  <a:t>ピクセルの値</a:t>
                </a:r>
                <a:r>
                  <a:rPr kumimoji="1" lang="en-US" altLang="ja-JP" dirty="0"/>
                  <a:t>(</a:t>
                </a:r>
                <a:r>
                  <a:rPr kumimoji="1" lang="ja-JP" altLang="en-US" dirty="0"/>
                  <a:t>ウェルチサンプル</a:t>
                </a:r>
                <a:r>
                  <a:rPr kumimoji="1" lang="en-US" altLang="ja-JP" dirty="0"/>
                  <a:t>)</a:t>
                </a:r>
                <a:r>
                  <a:rPr kumimoji="1" lang="ja-JP" altLang="en-US" dirty="0"/>
                  <a:t>の二乗の和</a:t>
                </a:r>
                <a:endParaRPr lang="en-US" altLang="ja-JP" dirty="0"/>
              </a:p>
              <a:p>
                <a:pPr marL="36900" indent="0">
                  <a:buNone/>
                </a:pPr>
                <a:r>
                  <a:rPr lang="ja-JP" altLang="en-US" dirty="0"/>
                  <a:t>これから</a:t>
                </a:r>
                <a14:m>
                  <m:oMath xmlns:m="http://schemas.openxmlformats.org/officeDocument/2006/math">
                    <m:r>
                      <a:rPr lang="en-US" altLang="ja-JP" b="0" i="1" smtClean="0">
                        <a:latin typeface="Cambria Math" panose="02040503050406030204" pitchFamily="18" charset="0"/>
                      </a:rPr>
                      <m:t>𝑡</m:t>
                    </m:r>
                  </m:oMath>
                </a14:m>
                <a:r>
                  <a:rPr lang="ja-JP" altLang="en-US" dirty="0"/>
                  <a:t>統計量と自由度</a:t>
                </a:r>
                <a14:m>
                  <m:oMath xmlns:m="http://schemas.openxmlformats.org/officeDocument/2006/math">
                    <m:r>
                      <a:rPr lang="en-US" altLang="ja-JP" b="0" i="1" smtClean="0">
                        <a:latin typeface="Cambria Math" panose="02040503050406030204" pitchFamily="18" charset="0"/>
                      </a:rPr>
                      <m:t>𝜈</m:t>
                    </m:r>
                  </m:oMath>
                </a14:m>
                <a:r>
                  <a:rPr kumimoji="1" lang="ja-JP" altLang="en-US" dirty="0"/>
                  <a:t>が求まる。</a:t>
                </a:r>
                <a:endParaRPr kumimoji="1" lang="en-US" altLang="ja-JP" dirty="0"/>
              </a:p>
              <a:p>
                <a:pPr marL="3690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acc>
                            <m:accPr>
                              <m:chr m:val="̅"/>
                              <m:ctrlPr>
                                <a:rPr lang="en-US" altLang="ja-JP" b="0" i="1" smtClean="0">
                                  <a:latin typeface="Cambria Math" panose="02040503050406030204" pitchFamily="18" charset="0"/>
                                </a:rPr>
                              </m:ctrlPr>
                            </m:acc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𝑋</m:t>
                                  </m:r>
                                </m:e>
                                <m:sub>
                                  <m:r>
                                    <a:rPr lang="en-US" altLang="ja-JP" b="0" i="1" smtClean="0">
                                      <a:latin typeface="Cambria Math" panose="02040503050406030204" pitchFamily="18" charset="0"/>
                                    </a:rPr>
                                    <m:t>1</m:t>
                                  </m:r>
                                </m:sub>
                              </m:sSub>
                            </m:e>
                          </m:acc>
                          <m:r>
                            <a:rPr lang="en-US" altLang="ja-JP" b="0" i="1" smtClean="0">
                              <a:latin typeface="Cambria Math" panose="02040503050406030204" pitchFamily="18" charset="0"/>
                            </a:rPr>
                            <m:t>−</m:t>
                          </m:r>
                          <m:acc>
                            <m:accPr>
                              <m:chr m:val="̅"/>
                              <m:ctrlPr>
                                <a:rPr lang="en-US" altLang="ja-JP" b="0" i="1" smtClean="0">
                                  <a:latin typeface="Cambria Math" panose="02040503050406030204" pitchFamily="18" charset="0"/>
                                </a:rPr>
                              </m:ctrlPr>
                            </m:acc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𝑋</m:t>
                                  </m:r>
                                </m:e>
                                <m:sub>
                                  <m:r>
                                    <a:rPr lang="en-US" altLang="ja-JP" b="0" i="1" smtClean="0">
                                      <a:latin typeface="Cambria Math" panose="02040503050406030204" pitchFamily="18" charset="0"/>
                                    </a:rPr>
                                    <m:t>2</m:t>
                                  </m:r>
                                </m:sub>
                              </m:sSub>
                            </m:e>
                          </m:acc>
                        </m:num>
                        <m:den>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𝑆</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2</m:t>
                                      </m:r>
                                    </m:sup>
                                  </m:sSubSup>
                                </m:num>
                                <m:den>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𝑁</m:t>
                                      </m:r>
                                    </m:e>
                                    <m:sub>
                                      <m:r>
                                        <a:rPr lang="en-US" altLang="ja-JP" b="0" i="1" smtClean="0">
                                          <a:latin typeface="Cambria Math" panose="02040503050406030204" pitchFamily="18" charset="0"/>
                                        </a:rPr>
                                        <m:t>1</m:t>
                                      </m:r>
                                    </m:sub>
                                  </m:sSub>
                                </m:den>
                              </m:f>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𝑆</m:t>
                                      </m:r>
                                    </m:e>
                                    <m:sub>
                                      <m:r>
                                        <a:rPr lang="en-US" altLang="ja-JP" b="0" i="1" smtClean="0">
                                          <a:latin typeface="Cambria Math" panose="02040503050406030204" pitchFamily="18" charset="0"/>
                                        </a:rPr>
                                        <m:t>2</m:t>
                                      </m:r>
                                    </m:sub>
                                    <m:sup>
                                      <m:r>
                                        <a:rPr lang="en-US" altLang="ja-JP" b="0" i="1" smtClean="0">
                                          <a:latin typeface="Cambria Math" panose="02040503050406030204" pitchFamily="18" charset="0"/>
                                        </a:rPr>
                                        <m:t>2</m:t>
                                      </m:r>
                                    </m:sup>
                                  </m:sSubSup>
                                </m:num>
                                <m:den>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𝑁</m:t>
                                      </m:r>
                                    </m:e>
                                    <m:sub>
                                      <m:r>
                                        <a:rPr lang="en-US" altLang="ja-JP" b="0" i="1" smtClean="0">
                                          <a:latin typeface="Cambria Math" panose="02040503050406030204" pitchFamily="18" charset="0"/>
                                        </a:rPr>
                                        <m:t>2</m:t>
                                      </m:r>
                                    </m:sub>
                                  </m:sSub>
                                </m:den>
                              </m:f>
                            </m:e>
                          </m:rad>
                        </m:den>
                      </m:f>
                    </m:oMath>
                  </m:oMathPara>
                </a14:m>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78CDF4A8-3FFB-4718-B51D-0468E56CF67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32714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0C46E9-38C7-4081-A38F-A7BAF0995AB2}"/>
              </a:ext>
            </a:extLst>
          </p:cNvPr>
          <p:cNvSpPr>
            <a:spLocks noGrp="1"/>
          </p:cNvSpPr>
          <p:nvPr>
            <p:ph type="title"/>
          </p:nvPr>
        </p:nvSpPr>
        <p:spPr/>
        <p:txBody>
          <a:bodyPr/>
          <a:lstStyle/>
          <a:p>
            <a:r>
              <a:rPr kumimoji="1" lang="ja-JP" altLang="en-US" dirty="0"/>
              <a:t>実装</a:t>
            </a:r>
          </a:p>
        </p:txBody>
      </p:sp>
      <p:sp>
        <p:nvSpPr>
          <p:cNvPr id="3" name="コンテンツ プレースホルダー 2">
            <a:extLst>
              <a:ext uri="{FF2B5EF4-FFF2-40B4-BE49-F238E27FC236}">
                <a16:creationId xmlns:a16="http://schemas.microsoft.com/office/drawing/2014/main" id="{25F4FBF6-581B-4D55-9F0C-80D40A4AF2DC}"/>
              </a:ext>
            </a:extLst>
          </p:cNvPr>
          <p:cNvSpPr>
            <a:spLocks noGrp="1"/>
          </p:cNvSpPr>
          <p:nvPr>
            <p:ph sz="half" idx="1"/>
          </p:nvPr>
        </p:nvSpPr>
        <p:spPr/>
        <p:txBody>
          <a:bodyPr/>
          <a:lstStyle/>
          <a:p>
            <a:pPr marL="36900" indent="0">
              <a:buNone/>
            </a:pPr>
            <a:r>
              <a:rPr lang="ja-JP" altLang="en-US" dirty="0"/>
              <a:t>一つ目の可視化として</a:t>
            </a:r>
            <a:br>
              <a:rPr lang="en-US" altLang="ja-JP" dirty="0"/>
            </a:br>
            <a:r>
              <a:rPr lang="en-US" altLang="ja-JP" dirty="0"/>
              <a:t>P</a:t>
            </a:r>
            <a:r>
              <a:rPr lang="ja-JP" altLang="en-US" dirty="0"/>
              <a:t>値をそのまま画面に出す。</a:t>
            </a:r>
            <a:br>
              <a:rPr lang="en-US" altLang="ja-JP" dirty="0"/>
            </a:br>
            <a:br>
              <a:rPr lang="en-US" altLang="ja-JP" dirty="0"/>
            </a:br>
            <a:r>
              <a:rPr lang="en-US" altLang="ja-JP" dirty="0"/>
              <a:t>P</a:t>
            </a:r>
            <a:r>
              <a:rPr lang="ja-JP" altLang="en-US" dirty="0"/>
              <a:t>値が低い場所</a:t>
            </a:r>
            <a:r>
              <a:rPr lang="en-US" altLang="ja-JP" dirty="0"/>
              <a:t>(</a:t>
            </a:r>
            <a:r>
              <a:rPr lang="ja-JP" altLang="en-US" dirty="0"/>
              <a:t>黄色</a:t>
            </a:r>
            <a:r>
              <a:rPr lang="en-US" altLang="ja-JP" dirty="0"/>
              <a:t>)</a:t>
            </a:r>
            <a:r>
              <a:rPr lang="ja-JP" altLang="en-US" dirty="0"/>
              <a:t>が</a:t>
            </a:r>
            <a:br>
              <a:rPr lang="en-US" altLang="ja-JP" dirty="0"/>
            </a:br>
            <a:r>
              <a:rPr lang="en-US" altLang="ja-JP" dirty="0"/>
              <a:t>bias</a:t>
            </a:r>
            <a:r>
              <a:rPr lang="ja-JP" altLang="en-US" dirty="0"/>
              <a:t>が乗っている可能性が高い。</a:t>
            </a:r>
            <a:br>
              <a:rPr lang="en-US" altLang="ja-JP" dirty="0"/>
            </a:br>
            <a:r>
              <a:rPr lang="en-US" altLang="ja-JP" dirty="0"/>
              <a:t>(bias</a:t>
            </a:r>
            <a:r>
              <a:rPr lang="ja-JP" altLang="en-US" dirty="0"/>
              <a:t>が確定するわけではない</a:t>
            </a:r>
            <a:r>
              <a:rPr lang="en-US" altLang="ja-JP" dirty="0"/>
              <a:t>)</a:t>
            </a:r>
          </a:p>
          <a:p>
            <a:pPr marL="36900" indent="0">
              <a:buNone/>
            </a:pPr>
            <a:r>
              <a:rPr lang="en-US" altLang="ja-JP" dirty="0"/>
              <a:t>3</a:t>
            </a:r>
            <a:r>
              <a:rPr lang="ja-JP" altLang="en-US" dirty="0"/>
              <a:t>チャンネルを出す方法と、</a:t>
            </a:r>
            <a:br>
              <a:rPr lang="en-US" altLang="ja-JP" dirty="0"/>
            </a:br>
            <a:r>
              <a:rPr lang="ja-JP" altLang="en-US" dirty="0"/>
              <a:t>一番低いチャンネル</a:t>
            </a:r>
            <a:r>
              <a:rPr lang="en-US" altLang="ja-JP" dirty="0"/>
              <a:t>(</a:t>
            </a:r>
            <a:r>
              <a:rPr lang="ja-JP" altLang="en-US" dirty="0"/>
              <a:t>怪しいチャンネル</a:t>
            </a:r>
            <a:r>
              <a:rPr lang="en-US" altLang="ja-JP" dirty="0"/>
              <a:t>)</a:t>
            </a:r>
            <a:r>
              <a:rPr lang="ja-JP" altLang="en-US" dirty="0"/>
              <a:t>を</a:t>
            </a:r>
            <a:br>
              <a:rPr lang="en-US" altLang="ja-JP" dirty="0"/>
            </a:br>
            <a:r>
              <a:rPr lang="ja-JP" altLang="en-US" dirty="0"/>
              <a:t>出す方法とがある。</a:t>
            </a:r>
            <a:endParaRPr lang="en-US" altLang="ja-JP" dirty="0"/>
          </a:p>
          <a:p>
            <a:pPr marL="36900" indent="0">
              <a:buNone/>
            </a:pPr>
            <a:r>
              <a:rPr lang="ja-JP" altLang="en-US" dirty="0"/>
              <a:t>強調表示するとよりわかりやすいこともある。</a:t>
            </a:r>
            <a:endParaRPr lang="en-US" altLang="ja-JP" dirty="0"/>
          </a:p>
        </p:txBody>
      </p:sp>
      <p:pic>
        <p:nvPicPr>
          <p:cNvPr id="6" name="図 5">
            <a:extLst>
              <a:ext uri="{FF2B5EF4-FFF2-40B4-BE49-F238E27FC236}">
                <a16:creationId xmlns:a16="http://schemas.microsoft.com/office/drawing/2014/main" id="{0DFCE2F7-DC68-40CD-A343-ED90CDCD126F}"/>
              </a:ext>
            </a:extLst>
          </p:cNvPr>
          <p:cNvPicPr>
            <a:picLocks noChangeAspect="1"/>
          </p:cNvPicPr>
          <p:nvPr/>
        </p:nvPicPr>
        <p:blipFill>
          <a:blip r:embed="rId2"/>
          <a:stretch>
            <a:fillRect/>
          </a:stretch>
        </p:blipFill>
        <p:spPr>
          <a:xfrm>
            <a:off x="6507890" y="1792893"/>
            <a:ext cx="5626442" cy="1610011"/>
          </a:xfrm>
          <a:prstGeom prst="rect">
            <a:avLst/>
          </a:prstGeom>
        </p:spPr>
      </p:pic>
      <p:pic>
        <p:nvPicPr>
          <p:cNvPr id="8" name="図 7">
            <a:extLst>
              <a:ext uri="{FF2B5EF4-FFF2-40B4-BE49-F238E27FC236}">
                <a16:creationId xmlns:a16="http://schemas.microsoft.com/office/drawing/2014/main" id="{69870741-10CB-46D7-8B1D-212ED6D0B4E3}"/>
              </a:ext>
            </a:extLst>
          </p:cNvPr>
          <p:cNvPicPr>
            <a:picLocks noChangeAspect="1"/>
          </p:cNvPicPr>
          <p:nvPr/>
        </p:nvPicPr>
        <p:blipFill>
          <a:blip r:embed="rId3"/>
          <a:stretch>
            <a:fillRect/>
          </a:stretch>
        </p:blipFill>
        <p:spPr>
          <a:xfrm>
            <a:off x="6507889" y="3821193"/>
            <a:ext cx="5626443" cy="1183293"/>
          </a:xfrm>
          <a:prstGeom prst="rect">
            <a:avLst/>
          </a:prstGeom>
        </p:spPr>
      </p:pic>
    </p:spTree>
    <p:extLst>
      <p:ext uri="{BB962C8B-B14F-4D97-AF65-F5344CB8AC3E}">
        <p14:creationId xmlns:p14="http://schemas.microsoft.com/office/powerpoint/2010/main" val="2370049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0C46E9-38C7-4081-A38F-A7BAF0995AB2}"/>
              </a:ext>
            </a:extLst>
          </p:cNvPr>
          <p:cNvSpPr>
            <a:spLocks noGrp="1"/>
          </p:cNvSpPr>
          <p:nvPr>
            <p:ph type="title"/>
          </p:nvPr>
        </p:nvSpPr>
        <p:spPr/>
        <p:txBody>
          <a:bodyPr/>
          <a:lstStyle/>
          <a:p>
            <a:r>
              <a:rPr kumimoji="1" lang="ja-JP" altLang="en-US" dirty="0"/>
              <a:t>実装</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5F4FBF6-581B-4D55-9F0C-80D40A4AF2DC}"/>
                  </a:ext>
                </a:extLst>
              </p:cNvPr>
              <p:cNvSpPr>
                <a:spLocks noGrp="1"/>
              </p:cNvSpPr>
              <p:nvPr>
                <p:ph sz="half" idx="1"/>
              </p:nvPr>
            </p:nvSpPr>
            <p:spPr/>
            <p:txBody>
              <a:bodyPr/>
              <a:lstStyle/>
              <a:p>
                <a:pPr marL="36900" indent="0">
                  <a:buNone/>
                </a:pPr>
                <a:r>
                  <a:rPr lang="ja-JP" altLang="en-US" dirty="0"/>
                  <a:t>二つ目の可視化として</a:t>
                </a:r>
                <a:br>
                  <a:rPr lang="en-US" altLang="ja-JP" dirty="0"/>
                </a:br>
                <a:r>
                  <a:rPr lang="ja-JP" altLang="en-US" dirty="0"/>
                  <a:t>タイルごとに求まる</a:t>
                </a:r>
                <a:r>
                  <a:rPr lang="en-US" altLang="ja-JP" dirty="0"/>
                  <a:t>P</a:t>
                </a:r>
                <a:r>
                  <a:rPr lang="ja-JP" altLang="en-US" dirty="0"/>
                  <a:t>値を集めて、</a:t>
                </a:r>
                <a:br>
                  <a:rPr lang="en-US" altLang="ja-JP" dirty="0"/>
                </a:br>
                <a:r>
                  <a:rPr lang="ja-JP" altLang="en-US" dirty="0"/>
                  <a:t>一つのヒストグラムに出す。</a:t>
                </a:r>
                <a:endParaRPr lang="en-US" altLang="ja-JP" dirty="0"/>
              </a:p>
              <a:p>
                <a:pPr marL="36900" indent="0">
                  <a:buNone/>
                </a:pP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𝐻</m:t>
                        </m:r>
                      </m:e>
                      <m:sub>
                        <m:r>
                          <a:rPr lang="en-US" altLang="ja-JP" b="0" i="1" smtClean="0">
                            <a:latin typeface="Cambria Math" panose="02040503050406030204" pitchFamily="18" charset="0"/>
                          </a:rPr>
                          <m:t>0</m:t>
                        </m:r>
                      </m:sub>
                    </m:sSub>
                  </m:oMath>
                </a14:m>
                <a:r>
                  <a:rPr lang="ja-JP" altLang="en-US" dirty="0"/>
                  <a:t>であれば</a:t>
                </a:r>
                <a14:m>
                  <m:oMath xmlns:m="http://schemas.openxmlformats.org/officeDocument/2006/math">
                    <m:r>
                      <a:rPr lang="en-US" altLang="ja-JP" b="0" i="1" dirty="0" smtClean="0">
                        <a:latin typeface="Cambria Math" panose="02040503050406030204" pitchFamily="18" charset="0"/>
                      </a:rPr>
                      <m:t>𝑝</m:t>
                    </m:r>
                  </m:oMath>
                </a14:m>
                <a:r>
                  <a:rPr lang="ja-JP" altLang="en-US" dirty="0"/>
                  <a:t>値は一様に分布するはずなので、偏りが見られると怪しいということになる。</a:t>
                </a:r>
                <a:endParaRPr lang="en-US" altLang="ja-JP" dirty="0"/>
              </a:p>
              <a:p>
                <a:pPr marL="36900" indent="0">
                  <a:buNone/>
                </a:pPr>
                <a:br>
                  <a:rPr lang="en-US" altLang="ja-JP" dirty="0"/>
                </a:br>
                <a:br>
                  <a:rPr lang="en-US" altLang="ja-JP" dirty="0"/>
                </a:br>
                <a:endParaRPr lang="en-US" altLang="ja-JP" dirty="0"/>
              </a:p>
            </p:txBody>
          </p:sp>
        </mc:Choice>
        <mc:Fallback xmlns="">
          <p:sp>
            <p:nvSpPr>
              <p:cNvPr id="3" name="コンテンツ プレースホルダー 2">
                <a:extLst>
                  <a:ext uri="{FF2B5EF4-FFF2-40B4-BE49-F238E27FC236}">
                    <a16:creationId xmlns:a16="http://schemas.microsoft.com/office/drawing/2014/main" id="{25F4FBF6-581B-4D55-9F0C-80D40A4AF2DC}"/>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E07432E1-6C7E-43A4-855C-63094C9213CA}"/>
              </a:ext>
            </a:extLst>
          </p:cNvPr>
          <p:cNvPicPr>
            <a:picLocks noChangeAspect="1"/>
          </p:cNvPicPr>
          <p:nvPr/>
        </p:nvPicPr>
        <p:blipFill>
          <a:blip r:embed="rId3"/>
          <a:stretch>
            <a:fillRect/>
          </a:stretch>
        </p:blipFill>
        <p:spPr>
          <a:xfrm>
            <a:off x="6090676" y="1732449"/>
            <a:ext cx="5860441" cy="1903167"/>
          </a:xfrm>
          <a:prstGeom prst="rect">
            <a:avLst/>
          </a:prstGeom>
        </p:spPr>
      </p:pic>
    </p:spTree>
    <p:extLst>
      <p:ext uri="{BB962C8B-B14F-4D97-AF65-F5344CB8AC3E}">
        <p14:creationId xmlns:p14="http://schemas.microsoft.com/office/powerpoint/2010/main" val="2613217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D9837B0-2343-4BCB-8BB3-FC575885160F}"/>
              </a:ext>
            </a:extLst>
          </p:cNvPr>
          <p:cNvSpPr>
            <a:spLocks noGrp="1"/>
          </p:cNvSpPr>
          <p:nvPr>
            <p:ph type="ctrTitle"/>
          </p:nvPr>
        </p:nvSpPr>
        <p:spPr/>
        <p:txBody>
          <a:bodyPr/>
          <a:lstStyle/>
          <a:p>
            <a:r>
              <a:rPr lang="ja-JP" altLang="en-US" dirty="0"/>
              <a:t>実験</a:t>
            </a:r>
          </a:p>
        </p:txBody>
      </p:sp>
      <p:sp>
        <p:nvSpPr>
          <p:cNvPr id="6" name="字幕 5">
            <a:extLst>
              <a:ext uri="{FF2B5EF4-FFF2-40B4-BE49-F238E27FC236}">
                <a16:creationId xmlns:a16="http://schemas.microsoft.com/office/drawing/2014/main" id="{1C34804F-1A52-4CDA-8633-92F1F3971817}"/>
              </a:ext>
            </a:extLst>
          </p:cNvPr>
          <p:cNvSpPr>
            <a:spLocks noGrp="1"/>
          </p:cNvSpPr>
          <p:nvPr>
            <p:ph type="subTitle" idx="1"/>
          </p:nvPr>
        </p:nvSpPr>
        <p:spPr/>
        <p:txBody>
          <a:bodyPr/>
          <a:lstStyle/>
          <a:p>
            <a:endParaRPr lang="ja-JP" altLang="en-US"/>
          </a:p>
        </p:txBody>
      </p:sp>
    </p:spTree>
    <p:extLst>
      <p:ext uri="{BB962C8B-B14F-4D97-AF65-F5344CB8AC3E}">
        <p14:creationId xmlns:p14="http://schemas.microsoft.com/office/powerpoint/2010/main" val="893069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37931C-0DD4-4414-A108-1DE0372E031C}"/>
              </a:ext>
            </a:extLst>
          </p:cNvPr>
          <p:cNvSpPr>
            <a:spLocks noGrp="1"/>
          </p:cNvSpPr>
          <p:nvPr>
            <p:ph type="title"/>
          </p:nvPr>
        </p:nvSpPr>
        <p:spPr/>
        <p:txBody>
          <a:bodyPr/>
          <a:lstStyle/>
          <a:p>
            <a:r>
              <a:rPr kumimoji="1" lang="ja-JP" altLang="en-US" dirty="0"/>
              <a:t>実験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A01A69A-EB74-4436-8E71-87B9212FE70D}"/>
                  </a:ext>
                </a:extLst>
              </p:cNvPr>
              <p:cNvSpPr>
                <a:spLocks noGrp="1"/>
              </p:cNvSpPr>
              <p:nvPr>
                <p:ph sz="half" idx="1"/>
              </p:nvPr>
            </p:nvSpPr>
            <p:spPr/>
            <p:txBody>
              <a:bodyPr/>
              <a:lstStyle/>
              <a:p>
                <a:pPr marL="36900" indent="0">
                  <a:buNone/>
                </a:pPr>
                <a:r>
                  <a:rPr kumimoji="1" lang="en-US" altLang="ja-JP" dirty="0"/>
                  <a:t>Unbiased</a:t>
                </a:r>
                <a:r>
                  <a:rPr kumimoji="1" lang="ja-JP" altLang="en-US" dirty="0"/>
                  <a:t>な</a:t>
                </a:r>
                <a:r>
                  <a:rPr kumimoji="1" lang="en-US" altLang="ja-JP" dirty="0"/>
                  <a:t>PT</a:t>
                </a:r>
                <a:r>
                  <a:rPr kumimoji="1" lang="ja-JP" altLang="en-US" dirty="0"/>
                  <a:t>をサンプル数を変えて</a:t>
                </a:r>
                <a:br>
                  <a:rPr kumimoji="1" lang="en-US" altLang="ja-JP" dirty="0"/>
                </a:br>
                <a:r>
                  <a:rPr kumimoji="1" lang="ja-JP" altLang="en-US" dirty="0"/>
                  <a:t>互いに実装したテストを行ってみる。</a:t>
                </a:r>
                <a:endParaRPr kumimoji="1" lang="en-US" altLang="ja-JP" dirty="0"/>
              </a:p>
              <a:p>
                <a:pPr marL="36900" indent="0">
                  <a:buNone/>
                </a:pPr>
                <a14:m>
                  <m:oMath xmlns:m="http://schemas.openxmlformats.org/officeDocument/2006/math">
                    <m:r>
                      <a:rPr lang="en-US" altLang="ja-JP" b="0" i="1" smtClean="0">
                        <a:latin typeface="Cambria Math" panose="02040503050406030204" pitchFamily="18" charset="0"/>
                      </a:rPr>
                      <m:t>𝑝</m:t>
                    </m:r>
                  </m:oMath>
                </a14:m>
                <a:r>
                  <a:rPr kumimoji="1" lang="ja-JP" altLang="en-US" dirty="0"/>
                  <a:t>値は一様に分布していることがわかる。</a:t>
                </a:r>
              </a:p>
            </p:txBody>
          </p:sp>
        </mc:Choice>
        <mc:Fallback xmlns="">
          <p:sp>
            <p:nvSpPr>
              <p:cNvPr id="3" name="コンテンツ プレースホルダー 2">
                <a:extLst>
                  <a:ext uri="{FF2B5EF4-FFF2-40B4-BE49-F238E27FC236}">
                    <a16:creationId xmlns:a16="http://schemas.microsoft.com/office/drawing/2014/main" id="{4A01A69A-EB74-4436-8E71-87B9212FE70D}"/>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E01C9EDF-AA7D-48AB-ACE7-0700E43266FA}"/>
              </a:ext>
            </a:extLst>
          </p:cNvPr>
          <p:cNvPicPr>
            <a:picLocks noChangeAspect="1"/>
          </p:cNvPicPr>
          <p:nvPr/>
        </p:nvPicPr>
        <p:blipFill>
          <a:blip r:embed="rId3"/>
          <a:stretch>
            <a:fillRect/>
          </a:stretch>
        </p:blipFill>
        <p:spPr>
          <a:xfrm>
            <a:off x="5545357" y="1732449"/>
            <a:ext cx="6497320" cy="2971960"/>
          </a:xfrm>
          <a:prstGeom prst="rect">
            <a:avLst/>
          </a:prstGeom>
        </p:spPr>
      </p:pic>
    </p:spTree>
    <p:extLst>
      <p:ext uri="{BB962C8B-B14F-4D97-AF65-F5344CB8AC3E}">
        <p14:creationId xmlns:p14="http://schemas.microsoft.com/office/powerpoint/2010/main" val="601807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5D4EC7-B766-436F-A46A-4DB77FCA0B17}"/>
              </a:ext>
            </a:extLst>
          </p:cNvPr>
          <p:cNvSpPr>
            <a:spLocks noGrp="1"/>
          </p:cNvSpPr>
          <p:nvPr>
            <p:ph type="title"/>
          </p:nvPr>
        </p:nvSpPr>
        <p:spPr/>
        <p:txBody>
          <a:bodyPr/>
          <a:lstStyle/>
          <a:p>
            <a:r>
              <a:rPr kumimoji="1" lang="ja-JP" altLang="en-US" dirty="0"/>
              <a:t>実験</a:t>
            </a:r>
          </a:p>
        </p:txBody>
      </p:sp>
      <p:sp>
        <p:nvSpPr>
          <p:cNvPr id="3" name="コンテンツ プレースホルダー 2">
            <a:extLst>
              <a:ext uri="{FF2B5EF4-FFF2-40B4-BE49-F238E27FC236}">
                <a16:creationId xmlns:a16="http://schemas.microsoft.com/office/drawing/2014/main" id="{21A95132-6020-405E-8F48-6944CCA03AB3}"/>
              </a:ext>
            </a:extLst>
          </p:cNvPr>
          <p:cNvSpPr>
            <a:spLocks noGrp="1"/>
          </p:cNvSpPr>
          <p:nvPr>
            <p:ph sz="half" idx="1"/>
          </p:nvPr>
        </p:nvSpPr>
        <p:spPr/>
        <p:txBody>
          <a:bodyPr/>
          <a:lstStyle/>
          <a:p>
            <a:pPr marL="36900" indent="0">
              <a:buNone/>
            </a:pPr>
            <a:r>
              <a:rPr kumimoji="1" lang="ja-JP" altLang="en-US" dirty="0"/>
              <a:t>同じ</a:t>
            </a:r>
            <a:r>
              <a:rPr kumimoji="1" lang="en-US" altLang="ja-JP" dirty="0"/>
              <a:t>PT</a:t>
            </a:r>
            <a:r>
              <a:rPr kumimoji="1" lang="ja-JP" altLang="en-US" dirty="0"/>
              <a:t>を使いつつ、</a:t>
            </a:r>
            <a:br>
              <a:rPr kumimoji="1" lang="en-US" altLang="ja-JP" dirty="0"/>
            </a:br>
            <a:r>
              <a:rPr kumimoji="1" lang="ja-JP" altLang="en-US" dirty="0"/>
              <a:t>アルベドを</a:t>
            </a:r>
            <a:r>
              <a:rPr kumimoji="1" lang="en-US" altLang="ja-JP" dirty="0"/>
              <a:t>5%</a:t>
            </a:r>
            <a:r>
              <a:rPr kumimoji="1" lang="ja-JP" altLang="en-US" dirty="0"/>
              <a:t>だけ上げたものを</a:t>
            </a:r>
            <a:br>
              <a:rPr kumimoji="1" lang="en-US" altLang="ja-JP" dirty="0"/>
            </a:br>
            <a:r>
              <a:rPr kumimoji="1" lang="ja-JP" altLang="en-US" dirty="0"/>
              <a:t>使って検定を</a:t>
            </a:r>
            <a:r>
              <a:rPr lang="ja-JP" altLang="en-US" dirty="0"/>
              <a:t>する。</a:t>
            </a:r>
            <a:endParaRPr lang="en-US" altLang="ja-JP" dirty="0"/>
          </a:p>
          <a:p>
            <a:pPr marL="36900" indent="0">
              <a:buNone/>
            </a:pPr>
            <a:r>
              <a:rPr kumimoji="1" lang="ja-JP" altLang="en-US" dirty="0"/>
              <a:t>ヒストグラムにちゃんと歪みが出ている。</a:t>
            </a:r>
            <a:endParaRPr kumimoji="1" lang="en-US" altLang="ja-JP" dirty="0"/>
          </a:p>
          <a:p>
            <a:pPr marL="36900" indent="0">
              <a:buNone/>
            </a:pPr>
            <a:r>
              <a:rPr lang="ja-JP" altLang="en-US" dirty="0"/>
              <a:t>絶対誤差もかなりはっきり見えるが</a:t>
            </a:r>
            <a:r>
              <a:rPr lang="en-US" altLang="ja-JP" dirty="0"/>
              <a:t>...</a:t>
            </a:r>
            <a:endParaRPr kumimoji="1" lang="ja-JP" altLang="en-US" dirty="0"/>
          </a:p>
        </p:txBody>
      </p:sp>
      <p:pic>
        <p:nvPicPr>
          <p:cNvPr id="6" name="図 5">
            <a:extLst>
              <a:ext uri="{FF2B5EF4-FFF2-40B4-BE49-F238E27FC236}">
                <a16:creationId xmlns:a16="http://schemas.microsoft.com/office/drawing/2014/main" id="{6CDF644A-0AC1-4ED6-953B-FB8645C673B2}"/>
              </a:ext>
            </a:extLst>
          </p:cNvPr>
          <p:cNvPicPr>
            <a:picLocks noChangeAspect="1"/>
          </p:cNvPicPr>
          <p:nvPr/>
        </p:nvPicPr>
        <p:blipFill>
          <a:blip r:embed="rId2"/>
          <a:stretch>
            <a:fillRect/>
          </a:stretch>
        </p:blipFill>
        <p:spPr>
          <a:xfrm>
            <a:off x="5974292" y="1732449"/>
            <a:ext cx="4944165" cy="1362265"/>
          </a:xfrm>
          <a:prstGeom prst="rect">
            <a:avLst/>
          </a:prstGeom>
        </p:spPr>
      </p:pic>
      <p:pic>
        <p:nvPicPr>
          <p:cNvPr id="8" name="図 7">
            <a:extLst>
              <a:ext uri="{FF2B5EF4-FFF2-40B4-BE49-F238E27FC236}">
                <a16:creationId xmlns:a16="http://schemas.microsoft.com/office/drawing/2014/main" id="{25720104-4CA0-4B7E-8ACA-DA0B56C2637B}"/>
              </a:ext>
            </a:extLst>
          </p:cNvPr>
          <p:cNvPicPr>
            <a:picLocks noChangeAspect="1"/>
          </p:cNvPicPr>
          <p:nvPr/>
        </p:nvPicPr>
        <p:blipFill>
          <a:blip r:embed="rId3"/>
          <a:stretch>
            <a:fillRect/>
          </a:stretch>
        </p:blipFill>
        <p:spPr>
          <a:xfrm>
            <a:off x="5974292" y="3429000"/>
            <a:ext cx="4258269" cy="1467055"/>
          </a:xfrm>
          <a:prstGeom prst="rect">
            <a:avLst/>
          </a:prstGeom>
        </p:spPr>
      </p:pic>
    </p:spTree>
    <p:extLst>
      <p:ext uri="{BB962C8B-B14F-4D97-AF65-F5344CB8AC3E}">
        <p14:creationId xmlns:p14="http://schemas.microsoft.com/office/powerpoint/2010/main" val="2509044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ED21A1-E176-468B-941A-D995BAD64685}"/>
              </a:ext>
            </a:extLst>
          </p:cNvPr>
          <p:cNvSpPr>
            <a:spLocks noGrp="1"/>
          </p:cNvSpPr>
          <p:nvPr>
            <p:ph type="title"/>
          </p:nvPr>
        </p:nvSpPr>
        <p:spPr/>
        <p:txBody>
          <a:bodyPr/>
          <a:lstStyle/>
          <a:p>
            <a:r>
              <a:rPr kumimoji="1" lang="ja-JP" altLang="en-US" dirty="0"/>
              <a:t>実験</a:t>
            </a:r>
          </a:p>
        </p:txBody>
      </p:sp>
      <p:sp>
        <p:nvSpPr>
          <p:cNvPr id="3" name="コンテンツ プレースホルダー 2">
            <a:extLst>
              <a:ext uri="{FF2B5EF4-FFF2-40B4-BE49-F238E27FC236}">
                <a16:creationId xmlns:a16="http://schemas.microsoft.com/office/drawing/2014/main" id="{63517716-CDC2-493C-91A5-5E54ACFC09AD}"/>
              </a:ext>
            </a:extLst>
          </p:cNvPr>
          <p:cNvSpPr>
            <a:spLocks noGrp="1"/>
          </p:cNvSpPr>
          <p:nvPr>
            <p:ph sz="half" idx="1"/>
          </p:nvPr>
        </p:nvSpPr>
        <p:spPr>
          <a:xfrm>
            <a:off x="913795" y="1732449"/>
            <a:ext cx="4350183" cy="4058750"/>
          </a:xfrm>
        </p:spPr>
        <p:txBody>
          <a:bodyPr/>
          <a:lstStyle/>
          <a:p>
            <a:pPr marL="36900" indent="0">
              <a:buNone/>
            </a:pPr>
            <a:r>
              <a:rPr lang="en-US" altLang="ja-JP" dirty="0"/>
              <a:t>PT</a:t>
            </a:r>
            <a:r>
              <a:rPr lang="ja-JP" altLang="en-US" dirty="0"/>
              <a:t>に対する</a:t>
            </a:r>
            <a:r>
              <a:rPr kumimoji="1" lang="en-US" altLang="ja-JP" dirty="0"/>
              <a:t>Biased</a:t>
            </a:r>
            <a:r>
              <a:rPr kumimoji="1" lang="ja-JP" altLang="en-US" dirty="0"/>
              <a:t>な</a:t>
            </a:r>
            <a:r>
              <a:rPr kumimoji="1" lang="en-US" altLang="ja-JP" dirty="0"/>
              <a:t>BDPT</a:t>
            </a:r>
            <a:r>
              <a:rPr kumimoji="1" lang="ja-JP" altLang="en-US" dirty="0"/>
              <a:t>のテスト。</a:t>
            </a:r>
            <a:endParaRPr kumimoji="1" lang="en-US" altLang="ja-JP" dirty="0"/>
          </a:p>
          <a:p>
            <a:pPr marL="36900" indent="0">
              <a:buNone/>
            </a:pPr>
            <a:r>
              <a:rPr lang="ja-JP" altLang="en-US" dirty="0"/>
              <a:t>カラーマップがどんどん黄色になり、</a:t>
            </a:r>
            <a:br>
              <a:rPr lang="en-US" altLang="ja-JP" dirty="0"/>
            </a:br>
            <a:r>
              <a:rPr lang="ja-JP" altLang="en-US" dirty="0"/>
              <a:t>ヒストグラムも歪んでいることがわかる。</a:t>
            </a:r>
            <a:endParaRPr lang="en-US" altLang="ja-JP" dirty="0"/>
          </a:p>
          <a:p>
            <a:pPr marL="36900" indent="0">
              <a:buNone/>
            </a:pPr>
            <a:r>
              <a:rPr kumimoji="1" lang="ja-JP" altLang="en-US" dirty="0"/>
              <a:t>絶対値の比較だと</a:t>
            </a:r>
            <a:br>
              <a:rPr kumimoji="1" lang="en-US" altLang="ja-JP" dirty="0"/>
            </a:br>
            <a:r>
              <a:rPr kumimoji="1" lang="ja-JP" altLang="en-US" dirty="0"/>
              <a:t>かなり微妙な差に見える</a:t>
            </a:r>
            <a:r>
              <a:rPr kumimoji="1" lang="en-US" altLang="ja-JP" dirty="0"/>
              <a:t>...</a:t>
            </a:r>
            <a:r>
              <a:rPr kumimoji="1" lang="ja-JP" altLang="en-US" dirty="0"/>
              <a:t>気がする</a:t>
            </a:r>
          </a:p>
        </p:txBody>
      </p:sp>
      <p:pic>
        <p:nvPicPr>
          <p:cNvPr id="6" name="図 5">
            <a:extLst>
              <a:ext uri="{FF2B5EF4-FFF2-40B4-BE49-F238E27FC236}">
                <a16:creationId xmlns:a16="http://schemas.microsoft.com/office/drawing/2014/main" id="{D4BCACD9-02C4-4111-A451-D73D2DBFA795}"/>
              </a:ext>
            </a:extLst>
          </p:cNvPr>
          <p:cNvPicPr>
            <a:picLocks noChangeAspect="1"/>
          </p:cNvPicPr>
          <p:nvPr/>
        </p:nvPicPr>
        <p:blipFill>
          <a:blip r:embed="rId2"/>
          <a:stretch>
            <a:fillRect/>
          </a:stretch>
        </p:blipFill>
        <p:spPr>
          <a:xfrm>
            <a:off x="5452465" y="1732449"/>
            <a:ext cx="6664374" cy="2339906"/>
          </a:xfrm>
          <a:prstGeom prst="rect">
            <a:avLst/>
          </a:prstGeom>
        </p:spPr>
      </p:pic>
    </p:spTree>
    <p:extLst>
      <p:ext uri="{BB962C8B-B14F-4D97-AF65-F5344CB8AC3E}">
        <p14:creationId xmlns:p14="http://schemas.microsoft.com/office/powerpoint/2010/main" val="3782387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6EA3EB-2839-469A-8BE2-2C604BBC0649}"/>
              </a:ext>
            </a:extLst>
          </p:cNvPr>
          <p:cNvSpPr>
            <a:spLocks noGrp="1"/>
          </p:cNvSpPr>
          <p:nvPr>
            <p:ph type="title"/>
          </p:nvPr>
        </p:nvSpPr>
        <p:spPr/>
        <p:txBody>
          <a:bodyPr/>
          <a:lstStyle/>
          <a:p>
            <a:r>
              <a:rPr kumimoji="1" lang="ja-JP" altLang="en-US" dirty="0"/>
              <a:t>実験</a:t>
            </a:r>
          </a:p>
        </p:txBody>
      </p:sp>
      <p:sp>
        <p:nvSpPr>
          <p:cNvPr id="3" name="コンテンツ プレースホルダー 2">
            <a:extLst>
              <a:ext uri="{FF2B5EF4-FFF2-40B4-BE49-F238E27FC236}">
                <a16:creationId xmlns:a16="http://schemas.microsoft.com/office/drawing/2014/main" id="{49263724-56AD-4F06-BD95-D721017E9C06}"/>
              </a:ext>
            </a:extLst>
          </p:cNvPr>
          <p:cNvSpPr>
            <a:spLocks noGrp="1"/>
          </p:cNvSpPr>
          <p:nvPr>
            <p:ph sz="half" idx="1"/>
          </p:nvPr>
        </p:nvSpPr>
        <p:spPr/>
        <p:txBody>
          <a:bodyPr/>
          <a:lstStyle/>
          <a:p>
            <a:pPr marL="36900" indent="0">
              <a:buNone/>
            </a:pPr>
            <a:r>
              <a:rPr kumimoji="1" lang="en-US" altLang="ja-JP" dirty="0"/>
              <a:t>PT</a:t>
            </a:r>
            <a:r>
              <a:rPr kumimoji="1" lang="ja-JP" altLang="en-US" dirty="0"/>
              <a:t>の</a:t>
            </a:r>
            <a:r>
              <a:rPr kumimoji="1" lang="en-US" altLang="ja-JP" dirty="0"/>
              <a:t>MIS</a:t>
            </a:r>
            <a:r>
              <a:rPr kumimoji="1" lang="ja-JP" altLang="en-US" dirty="0"/>
              <a:t>ウェイトがバグってる場合。</a:t>
            </a:r>
            <a:br>
              <a:rPr kumimoji="1" lang="en-US" altLang="ja-JP" dirty="0"/>
            </a:br>
            <a:r>
              <a:rPr kumimoji="1" lang="ja-JP" altLang="en-US" dirty="0"/>
              <a:t>画像比較だとまずわからない差になっている。</a:t>
            </a:r>
            <a:endParaRPr kumimoji="1" lang="en-US" altLang="ja-JP" dirty="0"/>
          </a:p>
          <a:p>
            <a:pPr marL="36900" indent="0">
              <a:buNone/>
            </a:pPr>
            <a:r>
              <a:rPr lang="ja-JP" altLang="en-US" dirty="0"/>
              <a:t>しかしヒストグラムは明確に歪んでいる。</a:t>
            </a:r>
            <a:br>
              <a:rPr kumimoji="1" lang="en-US" altLang="ja-JP" dirty="0"/>
            </a:br>
            <a:endParaRPr kumimoji="1" lang="ja-JP" altLang="en-US" dirty="0"/>
          </a:p>
        </p:txBody>
      </p:sp>
      <p:pic>
        <p:nvPicPr>
          <p:cNvPr id="6" name="図 5">
            <a:extLst>
              <a:ext uri="{FF2B5EF4-FFF2-40B4-BE49-F238E27FC236}">
                <a16:creationId xmlns:a16="http://schemas.microsoft.com/office/drawing/2014/main" id="{57CB3801-B542-44B9-9DCB-F5C4826186BE}"/>
              </a:ext>
            </a:extLst>
          </p:cNvPr>
          <p:cNvPicPr>
            <a:picLocks noChangeAspect="1"/>
          </p:cNvPicPr>
          <p:nvPr/>
        </p:nvPicPr>
        <p:blipFill>
          <a:blip r:embed="rId2"/>
          <a:stretch>
            <a:fillRect/>
          </a:stretch>
        </p:blipFill>
        <p:spPr>
          <a:xfrm>
            <a:off x="6090676" y="1752213"/>
            <a:ext cx="5986842" cy="2009611"/>
          </a:xfrm>
          <a:prstGeom prst="rect">
            <a:avLst/>
          </a:prstGeom>
        </p:spPr>
      </p:pic>
      <p:pic>
        <p:nvPicPr>
          <p:cNvPr id="8" name="図 7">
            <a:extLst>
              <a:ext uri="{FF2B5EF4-FFF2-40B4-BE49-F238E27FC236}">
                <a16:creationId xmlns:a16="http://schemas.microsoft.com/office/drawing/2014/main" id="{404B57CE-EB50-43FC-9816-BD0E4CAC1BAF}"/>
              </a:ext>
            </a:extLst>
          </p:cNvPr>
          <p:cNvPicPr>
            <a:picLocks noChangeAspect="1"/>
          </p:cNvPicPr>
          <p:nvPr/>
        </p:nvPicPr>
        <p:blipFill>
          <a:blip r:embed="rId3"/>
          <a:stretch>
            <a:fillRect/>
          </a:stretch>
        </p:blipFill>
        <p:spPr>
          <a:xfrm>
            <a:off x="6090677" y="4049970"/>
            <a:ext cx="5986842" cy="881498"/>
          </a:xfrm>
          <a:prstGeom prst="rect">
            <a:avLst/>
          </a:prstGeom>
        </p:spPr>
      </p:pic>
    </p:spTree>
    <p:extLst>
      <p:ext uri="{BB962C8B-B14F-4D97-AF65-F5344CB8AC3E}">
        <p14:creationId xmlns:p14="http://schemas.microsoft.com/office/powerpoint/2010/main" val="1559659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10E0A8-AAD9-40C2-9139-0291A11A51B4}"/>
              </a:ext>
            </a:extLst>
          </p:cNvPr>
          <p:cNvSpPr>
            <a:spLocks noGrp="1"/>
          </p:cNvSpPr>
          <p:nvPr>
            <p:ph type="title"/>
          </p:nvPr>
        </p:nvSpPr>
        <p:spPr/>
        <p:txBody>
          <a:bodyPr/>
          <a:lstStyle/>
          <a:p>
            <a:r>
              <a:rPr kumimoji="1" lang="en-US" altLang="ja-JP" sz="4000" dirty="0"/>
              <a:t>Biased</a:t>
            </a:r>
            <a:r>
              <a:rPr lang="ja-JP" altLang="en-US" dirty="0"/>
              <a:t> </a:t>
            </a:r>
            <a:r>
              <a:rPr lang="en-US" altLang="ja-JP" dirty="0"/>
              <a:t>or</a:t>
            </a:r>
            <a:r>
              <a:rPr lang="ja-JP" altLang="en-US" dirty="0"/>
              <a:t> </a:t>
            </a:r>
            <a:r>
              <a:rPr kumimoji="1" lang="en-US" altLang="ja-JP" sz="4000" dirty="0"/>
              <a:t>Unbiased</a:t>
            </a:r>
            <a:endParaRPr kumimoji="1" lang="ja-JP" altLang="en-US" dirty="0"/>
          </a:p>
        </p:txBody>
      </p:sp>
      <p:sp>
        <p:nvSpPr>
          <p:cNvPr id="3" name="コンテンツ プレースホルダー 2">
            <a:extLst>
              <a:ext uri="{FF2B5EF4-FFF2-40B4-BE49-F238E27FC236}">
                <a16:creationId xmlns:a16="http://schemas.microsoft.com/office/drawing/2014/main" id="{F03EA953-6E7B-4D34-80D1-4305A3FE136C}"/>
              </a:ext>
            </a:extLst>
          </p:cNvPr>
          <p:cNvSpPr>
            <a:spLocks noGrp="1"/>
          </p:cNvSpPr>
          <p:nvPr>
            <p:ph idx="1"/>
          </p:nvPr>
        </p:nvSpPr>
        <p:spPr/>
        <p:txBody>
          <a:bodyPr anchor="ctr">
            <a:normAutofit/>
          </a:bodyPr>
          <a:lstStyle/>
          <a:p>
            <a:pPr marL="36900" indent="0">
              <a:buNone/>
            </a:pPr>
            <a:r>
              <a:rPr kumimoji="1" lang="en-US" altLang="ja-JP" sz="3200" dirty="0"/>
              <a:t>Unbiased:</a:t>
            </a:r>
            <a:r>
              <a:rPr kumimoji="1" lang="ja-JP" altLang="en-US" sz="3200" dirty="0"/>
              <a:t>毎サンプル、期待値と同じになる。</a:t>
            </a:r>
            <a:br>
              <a:rPr kumimoji="1" lang="en-US" altLang="ja-JP" sz="3200" dirty="0"/>
            </a:br>
            <a:br>
              <a:rPr kumimoji="1" lang="en-US" altLang="ja-JP" sz="3200" dirty="0"/>
            </a:br>
            <a:r>
              <a:rPr kumimoji="1" lang="en-US" altLang="ja-JP" sz="3200" dirty="0"/>
              <a:t>     Biased:</a:t>
            </a:r>
            <a:r>
              <a:rPr kumimoji="1" lang="ja-JP" altLang="en-US" sz="3200" dirty="0"/>
              <a:t>毎サンプル、期待値と同じにはならない。</a:t>
            </a:r>
            <a:br>
              <a:rPr kumimoji="1" lang="en-US" altLang="ja-JP" sz="3200" dirty="0"/>
            </a:br>
            <a:r>
              <a:rPr lang="ja-JP" altLang="en-US" sz="3200" dirty="0"/>
              <a:t>                 </a:t>
            </a:r>
            <a:r>
              <a:rPr kumimoji="1" lang="ja-JP" altLang="en-US" sz="3200" dirty="0"/>
              <a:t>バグってるとなりがち。</a:t>
            </a:r>
          </a:p>
        </p:txBody>
      </p:sp>
    </p:spTree>
    <p:extLst>
      <p:ext uri="{BB962C8B-B14F-4D97-AF65-F5344CB8AC3E}">
        <p14:creationId xmlns:p14="http://schemas.microsoft.com/office/powerpoint/2010/main" val="4129185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C3297D-8801-4A53-8491-5FBC7CC63BBE}"/>
              </a:ext>
            </a:extLst>
          </p:cNvPr>
          <p:cNvSpPr>
            <a:spLocks noGrp="1"/>
          </p:cNvSpPr>
          <p:nvPr>
            <p:ph type="title"/>
          </p:nvPr>
        </p:nvSpPr>
        <p:spPr/>
        <p:txBody>
          <a:bodyPr/>
          <a:lstStyle/>
          <a:p>
            <a:r>
              <a:rPr kumimoji="1" lang="ja-JP" altLang="en-US" dirty="0"/>
              <a:t>実験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6965FE9-FC80-4D18-8390-D870068D7615}"/>
                  </a:ext>
                </a:extLst>
              </p:cNvPr>
              <p:cNvSpPr>
                <a:spLocks noGrp="1"/>
              </p:cNvSpPr>
              <p:nvPr>
                <p:ph sz="half" idx="1"/>
              </p:nvPr>
            </p:nvSpPr>
            <p:spPr/>
            <p:txBody>
              <a:bodyPr/>
              <a:lstStyle/>
              <a:p>
                <a:pPr marL="36900" indent="0">
                  <a:buNone/>
                </a:pPr>
                <a:r>
                  <a:rPr kumimoji="1" lang="ja-JP" altLang="en-US" dirty="0"/>
                  <a:t>乱数ではなく</a:t>
                </a:r>
                <a:r>
                  <a:rPr kumimoji="1" lang="en-US" altLang="ja-JP" dirty="0"/>
                  <a:t>Halton</a:t>
                </a:r>
                <a:r>
                  <a:rPr kumimoji="1" lang="ja-JP" altLang="en-US" dirty="0"/>
                  <a:t>を使ってみる。</a:t>
                </a:r>
                <a:br>
                  <a:rPr kumimoji="1" lang="en-US" altLang="ja-JP" dirty="0"/>
                </a:br>
                <a:r>
                  <a:rPr kumimoji="1" lang="ja-JP" altLang="en-US" dirty="0"/>
                  <a:t>変な相関が</a:t>
                </a:r>
                <a14:m>
                  <m:oMath xmlns:m="http://schemas.openxmlformats.org/officeDocument/2006/math">
                    <m:r>
                      <a:rPr kumimoji="1" lang="en-US" altLang="ja-JP" b="0" i="1" smtClean="0">
                        <a:latin typeface="Cambria Math" panose="02040503050406030204" pitchFamily="18" charset="0"/>
                      </a:rPr>
                      <m:t>𝑝</m:t>
                    </m:r>
                  </m:oMath>
                </a14:m>
                <a:r>
                  <a:rPr kumimoji="1" lang="ja-JP" altLang="en-US" dirty="0"/>
                  <a:t>値が異常な分布になって</a:t>
                </a:r>
                <a:br>
                  <a:rPr kumimoji="1" lang="en-US" altLang="ja-JP" dirty="0"/>
                </a:br>
                <a:r>
                  <a:rPr kumimoji="1" lang="ja-JP" altLang="en-US" dirty="0"/>
                  <a:t>使い物にならない。</a:t>
                </a:r>
              </a:p>
            </p:txBody>
          </p:sp>
        </mc:Choice>
        <mc:Fallback xmlns="">
          <p:sp>
            <p:nvSpPr>
              <p:cNvPr id="3" name="コンテンツ プレースホルダー 2">
                <a:extLst>
                  <a:ext uri="{FF2B5EF4-FFF2-40B4-BE49-F238E27FC236}">
                    <a16:creationId xmlns:a16="http://schemas.microsoft.com/office/drawing/2014/main" id="{66965FE9-FC80-4D18-8390-D870068D7615}"/>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ja-JP" altLang="en-US">
                    <a:noFill/>
                  </a:rPr>
                  <a:t> </a:t>
                </a:r>
              </a:p>
            </p:txBody>
          </p:sp>
        </mc:Fallback>
      </mc:AlternateContent>
      <p:sp>
        <p:nvSpPr>
          <p:cNvPr id="4" name="コンテンツ プレースホルダー 3">
            <a:extLst>
              <a:ext uri="{FF2B5EF4-FFF2-40B4-BE49-F238E27FC236}">
                <a16:creationId xmlns:a16="http://schemas.microsoft.com/office/drawing/2014/main" id="{4A0C5460-63C5-4590-9670-719CD71FCFDF}"/>
              </a:ext>
            </a:extLst>
          </p:cNvPr>
          <p:cNvSpPr>
            <a:spLocks noGrp="1"/>
          </p:cNvSpPr>
          <p:nvPr>
            <p:ph sz="half" idx="2"/>
          </p:nvPr>
        </p:nvSpPr>
        <p:spPr/>
        <p:txBody>
          <a:bodyPr/>
          <a:lstStyle/>
          <a:p>
            <a:endParaRPr kumimoji="1" lang="ja-JP" altLang="en-US" dirty="0"/>
          </a:p>
        </p:txBody>
      </p:sp>
      <p:pic>
        <p:nvPicPr>
          <p:cNvPr id="6" name="図 5">
            <a:extLst>
              <a:ext uri="{FF2B5EF4-FFF2-40B4-BE49-F238E27FC236}">
                <a16:creationId xmlns:a16="http://schemas.microsoft.com/office/drawing/2014/main" id="{A12078B0-3C76-4A10-AC28-F9FBAA2CE7FC}"/>
              </a:ext>
            </a:extLst>
          </p:cNvPr>
          <p:cNvPicPr>
            <a:picLocks noChangeAspect="1"/>
          </p:cNvPicPr>
          <p:nvPr/>
        </p:nvPicPr>
        <p:blipFill>
          <a:blip r:embed="rId3"/>
          <a:stretch>
            <a:fillRect/>
          </a:stretch>
        </p:blipFill>
        <p:spPr>
          <a:xfrm>
            <a:off x="5477381" y="1732450"/>
            <a:ext cx="6105019" cy="4766254"/>
          </a:xfrm>
          <a:prstGeom prst="rect">
            <a:avLst/>
          </a:prstGeom>
        </p:spPr>
      </p:pic>
    </p:spTree>
    <p:extLst>
      <p:ext uri="{BB962C8B-B14F-4D97-AF65-F5344CB8AC3E}">
        <p14:creationId xmlns:p14="http://schemas.microsoft.com/office/powerpoint/2010/main" val="148856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4478BD-57FC-41F2-BB4B-5EFB0DF5214F}"/>
              </a:ext>
            </a:extLst>
          </p:cNvPr>
          <p:cNvSpPr>
            <a:spLocks noGrp="1"/>
          </p:cNvSpPr>
          <p:nvPr>
            <p:ph type="title"/>
          </p:nvPr>
        </p:nvSpPr>
        <p:spPr/>
        <p:txBody>
          <a:bodyPr/>
          <a:lstStyle/>
          <a:p>
            <a:r>
              <a:rPr kumimoji="1" lang="en-US" altLang="ja-JP" dirty="0"/>
              <a:t>1MC</a:t>
            </a:r>
            <a:r>
              <a:rPr kumimoji="1" lang="ja-JP" altLang="en-US" dirty="0"/>
              <a:t>サンプル</a:t>
            </a:r>
            <a:r>
              <a:rPr kumimoji="1" lang="en-US" altLang="ja-JP" dirty="0"/>
              <a:t>=1</a:t>
            </a:r>
            <a:r>
              <a:rPr kumimoji="1" lang="ja-JP" altLang="en-US" dirty="0"/>
              <a:t>ウェルチサンプル？</a:t>
            </a:r>
          </a:p>
        </p:txBody>
      </p:sp>
      <p:sp>
        <p:nvSpPr>
          <p:cNvPr id="3" name="コンテンツ プレースホルダー 2">
            <a:extLst>
              <a:ext uri="{FF2B5EF4-FFF2-40B4-BE49-F238E27FC236}">
                <a16:creationId xmlns:a16="http://schemas.microsoft.com/office/drawing/2014/main" id="{FD414293-5456-42A0-AF3F-908D616B7AEE}"/>
              </a:ext>
            </a:extLst>
          </p:cNvPr>
          <p:cNvSpPr>
            <a:spLocks noGrp="1"/>
          </p:cNvSpPr>
          <p:nvPr>
            <p:ph sz="half" idx="1"/>
          </p:nvPr>
        </p:nvSpPr>
        <p:spPr/>
        <p:txBody>
          <a:bodyPr/>
          <a:lstStyle/>
          <a:p>
            <a:pPr marL="36900" indent="0">
              <a:buNone/>
            </a:pPr>
            <a:r>
              <a:rPr kumimoji="1" lang="en-US" altLang="ja-JP" dirty="0"/>
              <a:t>1MC</a:t>
            </a:r>
            <a:r>
              <a:rPr kumimoji="1" lang="ja-JP" altLang="en-US" dirty="0"/>
              <a:t>サンプルを</a:t>
            </a:r>
            <a:r>
              <a:rPr kumimoji="1" lang="en-US" altLang="ja-JP" dirty="0"/>
              <a:t>1</a:t>
            </a:r>
            <a:r>
              <a:rPr kumimoji="1" lang="ja-JP" altLang="en-US" dirty="0"/>
              <a:t>ウェルチサンプルにしたらだめだろうか？</a:t>
            </a:r>
            <a:endParaRPr kumimoji="1" lang="en-US" altLang="ja-JP" dirty="0"/>
          </a:p>
          <a:p>
            <a:pPr marL="36900" indent="0">
              <a:buNone/>
            </a:pPr>
            <a:r>
              <a:rPr lang="ja-JP" altLang="en-US" dirty="0"/>
              <a:t>実際にやってみると、全く意味のある結果が得られくなるので、やはり足し上げて正規分布に近づける意味はあった。</a:t>
            </a:r>
            <a:endParaRPr kumimoji="1" lang="ja-JP" altLang="en-US" dirty="0"/>
          </a:p>
        </p:txBody>
      </p:sp>
      <p:pic>
        <p:nvPicPr>
          <p:cNvPr id="6" name="図 5">
            <a:extLst>
              <a:ext uri="{FF2B5EF4-FFF2-40B4-BE49-F238E27FC236}">
                <a16:creationId xmlns:a16="http://schemas.microsoft.com/office/drawing/2014/main" id="{1FAEC6A9-0317-49E3-8690-09B6F43E47F0}"/>
              </a:ext>
            </a:extLst>
          </p:cNvPr>
          <p:cNvPicPr>
            <a:picLocks noChangeAspect="1"/>
          </p:cNvPicPr>
          <p:nvPr/>
        </p:nvPicPr>
        <p:blipFill>
          <a:blip r:embed="rId2"/>
          <a:stretch>
            <a:fillRect/>
          </a:stretch>
        </p:blipFill>
        <p:spPr>
          <a:xfrm>
            <a:off x="6090677" y="3761824"/>
            <a:ext cx="5921180" cy="1903665"/>
          </a:xfrm>
          <a:prstGeom prst="rect">
            <a:avLst/>
          </a:prstGeom>
        </p:spPr>
      </p:pic>
      <p:pic>
        <p:nvPicPr>
          <p:cNvPr id="8" name="図 7">
            <a:extLst>
              <a:ext uri="{FF2B5EF4-FFF2-40B4-BE49-F238E27FC236}">
                <a16:creationId xmlns:a16="http://schemas.microsoft.com/office/drawing/2014/main" id="{A5D78B5C-D50E-4A7E-A058-CFD1C50C7C16}"/>
              </a:ext>
            </a:extLst>
          </p:cNvPr>
          <p:cNvPicPr>
            <a:picLocks noChangeAspect="1"/>
          </p:cNvPicPr>
          <p:nvPr/>
        </p:nvPicPr>
        <p:blipFill>
          <a:blip r:embed="rId3"/>
          <a:stretch>
            <a:fillRect/>
          </a:stretch>
        </p:blipFill>
        <p:spPr>
          <a:xfrm>
            <a:off x="6090676" y="1580050"/>
            <a:ext cx="5921180" cy="1925733"/>
          </a:xfrm>
          <a:prstGeom prst="rect">
            <a:avLst/>
          </a:prstGeom>
        </p:spPr>
      </p:pic>
    </p:spTree>
    <p:extLst>
      <p:ext uri="{BB962C8B-B14F-4D97-AF65-F5344CB8AC3E}">
        <p14:creationId xmlns:p14="http://schemas.microsoft.com/office/powerpoint/2010/main" val="3546883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184D1F-596A-4CE8-895F-E4557CDBD928}"/>
              </a:ext>
            </a:extLst>
          </p:cNvPr>
          <p:cNvSpPr>
            <a:spLocks noGrp="1"/>
          </p:cNvSpPr>
          <p:nvPr>
            <p:ph type="title"/>
          </p:nvPr>
        </p:nvSpPr>
        <p:spPr/>
        <p:txBody>
          <a:bodyPr/>
          <a:lstStyle/>
          <a:p>
            <a:r>
              <a:rPr kumimoji="1" lang="ja-JP" altLang="en-US" dirty="0"/>
              <a:t>正規分布にしてよかったのか？</a:t>
            </a:r>
          </a:p>
        </p:txBody>
      </p:sp>
      <p:sp>
        <p:nvSpPr>
          <p:cNvPr id="3" name="コンテンツ プレースホルダー 2">
            <a:extLst>
              <a:ext uri="{FF2B5EF4-FFF2-40B4-BE49-F238E27FC236}">
                <a16:creationId xmlns:a16="http://schemas.microsoft.com/office/drawing/2014/main" id="{5EBAEA2E-A6E5-4B55-B8A1-D706DA5EFE0F}"/>
              </a:ext>
            </a:extLst>
          </p:cNvPr>
          <p:cNvSpPr>
            <a:spLocks noGrp="1"/>
          </p:cNvSpPr>
          <p:nvPr>
            <p:ph sz="half" idx="1"/>
          </p:nvPr>
        </p:nvSpPr>
        <p:spPr/>
        <p:txBody>
          <a:bodyPr/>
          <a:lstStyle/>
          <a:p>
            <a:pPr marL="36900" indent="0">
              <a:buNone/>
            </a:pPr>
            <a:r>
              <a:rPr kumimoji="1" lang="ja-JP" altLang="en-US" dirty="0"/>
              <a:t>逆に、高々</a:t>
            </a:r>
            <a:r>
              <a:rPr kumimoji="1" lang="en-US" altLang="ja-JP" dirty="0"/>
              <a:t>1024spp</a:t>
            </a:r>
            <a:r>
              <a:rPr kumimoji="1" lang="ja-JP" altLang="en-US" dirty="0"/>
              <a:t>で正規分布だと</a:t>
            </a:r>
            <a:br>
              <a:rPr kumimoji="1" lang="en-US" altLang="ja-JP" dirty="0"/>
            </a:br>
            <a:r>
              <a:rPr kumimoji="1" lang="ja-JP" altLang="en-US" dirty="0"/>
              <a:t>主張して大丈夫だったのだろうか？</a:t>
            </a:r>
            <a:endParaRPr kumimoji="1" lang="en-US" altLang="ja-JP" dirty="0"/>
          </a:p>
          <a:p>
            <a:pPr marL="36900" indent="0">
              <a:buNone/>
            </a:pPr>
            <a:r>
              <a:rPr kumimoji="1" lang="ja-JP" altLang="en-US" dirty="0"/>
              <a:t>穏やかなシーンでは正規分布で大丈夫だそうだが、</a:t>
            </a:r>
            <a:r>
              <a:rPr lang="ja-JP" altLang="en-US" dirty="0"/>
              <a:t>コースティックスが出るなど難しい場所はやはり正規分布になかなか近づかないので注意</a:t>
            </a:r>
            <a:r>
              <a:rPr lang="en-US" altLang="ja-JP" dirty="0"/>
              <a:t>(</a:t>
            </a:r>
            <a:r>
              <a:rPr lang="ja-JP" altLang="en-US" dirty="0"/>
              <a:t>当たり前といえば当たり前</a:t>
            </a:r>
            <a:r>
              <a:rPr lang="en-US" altLang="ja-JP" dirty="0"/>
              <a:t>...)</a:t>
            </a:r>
            <a:endParaRPr kumimoji="1" lang="ja-JP" altLang="en-US" dirty="0"/>
          </a:p>
        </p:txBody>
      </p:sp>
      <p:pic>
        <p:nvPicPr>
          <p:cNvPr id="6" name="図 5">
            <a:extLst>
              <a:ext uri="{FF2B5EF4-FFF2-40B4-BE49-F238E27FC236}">
                <a16:creationId xmlns:a16="http://schemas.microsoft.com/office/drawing/2014/main" id="{99DD2163-0147-406A-8B7E-23590E5B70E3}"/>
              </a:ext>
            </a:extLst>
          </p:cNvPr>
          <p:cNvPicPr>
            <a:picLocks noChangeAspect="1"/>
          </p:cNvPicPr>
          <p:nvPr/>
        </p:nvPicPr>
        <p:blipFill>
          <a:blip r:embed="rId2"/>
          <a:stretch>
            <a:fillRect/>
          </a:stretch>
        </p:blipFill>
        <p:spPr>
          <a:xfrm>
            <a:off x="6032484" y="1766748"/>
            <a:ext cx="6082186" cy="1662252"/>
          </a:xfrm>
          <a:prstGeom prst="rect">
            <a:avLst/>
          </a:prstGeom>
        </p:spPr>
      </p:pic>
      <p:pic>
        <p:nvPicPr>
          <p:cNvPr id="8" name="図 7">
            <a:extLst>
              <a:ext uri="{FF2B5EF4-FFF2-40B4-BE49-F238E27FC236}">
                <a16:creationId xmlns:a16="http://schemas.microsoft.com/office/drawing/2014/main" id="{D33E8B28-43FD-4107-B883-3644B6958442}"/>
              </a:ext>
            </a:extLst>
          </p:cNvPr>
          <p:cNvPicPr>
            <a:picLocks noChangeAspect="1"/>
          </p:cNvPicPr>
          <p:nvPr/>
        </p:nvPicPr>
        <p:blipFill>
          <a:blip r:embed="rId3"/>
          <a:stretch>
            <a:fillRect/>
          </a:stretch>
        </p:blipFill>
        <p:spPr>
          <a:xfrm>
            <a:off x="5398497" y="3615698"/>
            <a:ext cx="6774365" cy="1490910"/>
          </a:xfrm>
          <a:prstGeom prst="rect">
            <a:avLst/>
          </a:prstGeom>
        </p:spPr>
      </p:pic>
    </p:spTree>
    <p:extLst>
      <p:ext uri="{BB962C8B-B14F-4D97-AF65-F5344CB8AC3E}">
        <p14:creationId xmlns:p14="http://schemas.microsoft.com/office/powerpoint/2010/main" val="199527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69FEE2B5-83ED-414A-B94B-25956966A50E}"/>
                  </a:ext>
                </a:extLst>
              </p:cNvPr>
              <p:cNvSpPr>
                <a:spLocks noGrp="1"/>
              </p:cNvSpPr>
              <p:nvPr>
                <p:ph type="title"/>
              </p:nvPr>
            </p:nvSpPr>
            <p:spPr/>
            <p:txBody>
              <a:bodyPr/>
              <a:lstStyle/>
              <a:p>
                <a:r>
                  <a:rPr kumimoji="1" lang="ja-JP" altLang="en-US" dirty="0"/>
                  <a:t>自由度</a:t>
                </a:r>
                <a14:m>
                  <m:oMath xmlns:m="http://schemas.openxmlformats.org/officeDocument/2006/math">
                    <m:r>
                      <a:rPr kumimoji="1" lang="en-US" altLang="ja-JP" b="0" i="1" smtClean="0">
                        <a:latin typeface="Cambria Math" panose="02040503050406030204" pitchFamily="18" charset="0"/>
                      </a:rPr>
                      <m:t>𝜈</m:t>
                    </m:r>
                  </m:oMath>
                </a14:m>
                <a:r>
                  <a:rPr kumimoji="1" lang="ja-JP" altLang="en-US" dirty="0"/>
                  <a:t>は</a:t>
                </a:r>
                <a14:m>
                  <m:oMath xmlns:m="http://schemas.openxmlformats.org/officeDocument/2006/math">
                    <m:r>
                      <a:rPr kumimoji="1" lang="en-US" altLang="ja-JP" b="0" i="1" smtClean="0">
                        <a:latin typeface="Cambria Math" panose="02040503050406030204" pitchFamily="18" charset="0"/>
                      </a:rPr>
                      <m:t>∞</m:t>
                    </m:r>
                  </m:oMath>
                </a14:m>
                <a:r>
                  <a:rPr kumimoji="1" lang="ja-JP" altLang="en-US" dirty="0"/>
                  <a:t>にしてよいのか？</a:t>
                </a:r>
              </a:p>
            </p:txBody>
          </p:sp>
        </mc:Choice>
        <mc:Fallback xmlns="">
          <p:sp>
            <p:nvSpPr>
              <p:cNvPr id="2" name="タイトル 1">
                <a:extLst>
                  <a:ext uri="{FF2B5EF4-FFF2-40B4-BE49-F238E27FC236}">
                    <a16:creationId xmlns:a16="http://schemas.microsoft.com/office/drawing/2014/main" id="{69FEE2B5-83ED-414A-B94B-25956966A50E}"/>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DCD62EF-7C63-4FFD-9108-30D0BF8D77FA}"/>
                  </a:ext>
                </a:extLst>
              </p:cNvPr>
              <p:cNvSpPr>
                <a:spLocks noGrp="1"/>
              </p:cNvSpPr>
              <p:nvPr>
                <p:ph sz="half" idx="1"/>
              </p:nvPr>
            </p:nvSpPr>
            <p:spPr/>
            <p:txBody>
              <a:bodyPr/>
              <a:lstStyle/>
              <a:p>
                <a:pPr marL="36900" indent="0">
                  <a:buNone/>
                </a:pPr>
                <a:r>
                  <a:rPr kumimoji="1" lang="ja-JP" altLang="en-US" dirty="0"/>
                  <a:t>自由度の計算は煩雑なので、ある程度サンプル数が大きければ</a:t>
                </a:r>
                <a14:m>
                  <m:oMath xmlns:m="http://schemas.openxmlformats.org/officeDocument/2006/math">
                    <m:r>
                      <a:rPr kumimoji="1" lang="en-US" altLang="ja-JP" b="0" i="1" smtClean="0">
                        <a:latin typeface="Cambria Math" panose="02040503050406030204" pitchFamily="18" charset="0"/>
                      </a:rPr>
                      <m:t>∞</m:t>
                    </m:r>
                  </m:oMath>
                </a14:m>
                <a:r>
                  <a:rPr kumimoji="1" lang="ja-JP" altLang="en-US" dirty="0"/>
                  <a:t>としてしまうのはいいのか？</a:t>
                </a:r>
                <a:endParaRPr kumimoji="1" lang="en-US" altLang="ja-JP" dirty="0"/>
              </a:p>
              <a:p>
                <a:pPr marL="36900" indent="0">
                  <a:buNone/>
                </a:pPr>
                <a:r>
                  <a:rPr lang="en-US" altLang="ja-JP" dirty="0"/>
                  <a:t>1024spp</a:t>
                </a:r>
                <a:r>
                  <a:rPr lang="ja-JP" altLang="en-US" dirty="0"/>
                  <a:t>もあればおおよそ問題なさそう。</a:t>
                </a:r>
                <a:endParaRPr kumimoji="1" lang="en-US" altLang="ja-JP" dirty="0"/>
              </a:p>
              <a:p>
                <a:pPr marL="36900" indent="0">
                  <a:buNone/>
                </a:pPr>
                <a14:m>
                  <m:oMath xmlns:m="http://schemas.openxmlformats.org/officeDocument/2006/math">
                    <m:r>
                      <a:rPr kumimoji="1" lang="en-US" altLang="ja-JP" b="0" i="1" smtClean="0">
                        <a:latin typeface="Cambria Math" panose="02040503050406030204" pitchFamily="18" charset="0"/>
                      </a:rPr>
                      <m:t>𝑝</m:t>
                    </m:r>
                  </m:oMath>
                </a14:m>
                <a:r>
                  <a:rPr kumimoji="1" lang="ja-JP" altLang="en-US" dirty="0"/>
                  <a:t>値が大きく出る</a:t>
                </a:r>
                <a:r>
                  <a:rPr kumimoji="1" lang="en-US" altLang="ja-JP" dirty="0"/>
                  <a:t>(</a:t>
                </a:r>
                <a:r>
                  <a:rPr kumimoji="1" lang="ja-JP" altLang="en-US" dirty="0"/>
                  <a:t>等しいと判定しやすくなる</a:t>
                </a:r>
                <a:r>
                  <a:rPr lang="en-US" altLang="ja-JP" dirty="0"/>
                  <a:t>)</a:t>
                </a:r>
                <a:r>
                  <a:rPr kumimoji="1" lang="ja-JP" altLang="en-US" dirty="0"/>
                  <a:t>偽陰性は発生する</a:t>
                </a:r>
                <a:r>
                  <a:rPr lang="ja-JP" altLang="en-US" dirty="0"/>
                  <a:t>が、偽陽性は発生しない。</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FDCD62EF-7C63-4FFD-9108-30D0BF8D77FA}"/>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4D7D6DFD-CBAE-4ABA-91D7-E06B695E90D2}"/>
              </a:ext>
            </a:extLst>
          </p:cNvPr>
          <p:cNvPicPr>
            <a:picLocks noChangeAspect="1"/>
          </p:cNvPicPr>
          <p:nvPr/>
        </p:nvPicPr>
        <p:blipFill>
          <a:blip r:embed="rId4"/>
          <a:stretch>
            <a:fillRect/>
          </a:stretch>
        </p:blipFill>
        <p:spPr>
          <a:xfrm>
            <a:off x="6090676" y="1732449"/>
            <a:ext cx="5873224" cy="2748134"/>
          </a:xfrm>
          <a:prstGeom prst="rect">
            <a:avLst/>
          </a:prstGeom>
        </p:spPr>
      </p:pic>
    </p:spTree>
    <p:extLst>
      <p:ext uri="{BB962C8B-B14F-4D97-AF65-F5344CB8AC3E}">
        <p14:creationId xmlns:p14="http://schemas.microsoft.com/office/powerpoint/2010/main" val="3173872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858D9-77AE-4E76-A57D-DDCCAA90804B}"/>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2DC3D6BF-D2AC-4765-BBE6-A358E0A87958}"/>
              </a:ext>
            </a:extLst>
          </p:cNvPr>
          <p:cNvSpPr>
            <a:spLocks noGrp="1"/>
          </p:cNvSpPr>
          <p:nvPr>
            <p:ph idx="1"/>
          </p:nvPr>
        </p:nvSpPr>
        <p:spPr/>
        <p:txBody>
          <a:bodyPr/>
          <a:lstStyle/>
          <a:p>
            <a:r>
              <a:rPr kumimoji="1" lang="ja-JP" altLang="en-US" dirty="0"/>
              <a:t>ウェルチの</a:t>
            </a:r>
            <a:r>
              <a:rPr kumimoji="1" lang="en-US" altLang="ja-JP" dirty="0"/>
              <a:t>t</a:t>
            </a:r>
            <a:r>
              <a:rPr kumimoji="1" lang="ja-JP" altLang="en-US" dirty="0"/>
              <a:t>検定を使うことで、レンダラーがバイアスが乗っているかを</a:t>
            </a:r>
            <a:br>
              <a:rPr kumimoji="1" lang="en-US" altLang="ja-JP" dirty="0"/>
            </a:br>
            <a:r>
              <a:rPr kumimoji="1" lang="ja-JP" altLang="en-US" dirty="0"/>
              <a:t>少ないサンプル数でチェックすることができるようになった。</a:t>
            </a:r>
            <a:endParaRPr kumimoji="1" lang="en-US" altLang="ja-JP" dirty="0"/>
          </a:p>
          <a:p>
            <a:r>
              <a:rPr kumimoji="1" lang="ja-JP" altLang="en-US" dirty="0"/>
              <a:t>一枚の画像から計算できて、計算時間も一瞬なので便利。</a:t>
            </a:r>
            <a:endParaRPr kumimoji="1" lang="en-US" altLang="ja-JP" dirty="0"/>
          </a:p>
          <a:p>
            <a:r>
              <a:rPr kumimoji="1" lang="en-US" altLang="ja-JP" dirty="0"/>
              <a:t>QMC</a:t>
            </a:r>
            <a:r>
              <a:rPr kumimoji="1" lang="ja-JP" altLang="en-US" dirty="0"/>
              <a:t>は使ってはいけない。難しいシーンに対しても使ってはいけない。</a:t>
            </a:r>
            <a:endParaRPr kumimoji="1" lang="en-US" altLang="ja-JP" dirty="0"/>
          </a:p>
          <a:p>
            <a:r>
              <a:rPr kumimoji="1" lang="ja-JP" altLang="en-US" dirty="0"/>
              <a:t>収束速度を評価するには使えないので、依然として</a:t>
            </a:r>
            <a:r>
              <a:rPr lang="en-US" altLang="ja-JP" dirty="0"/>
              <a:t>RMSE</a:t>
            </a:r>
            <a:r>
              <a:rPr lang="ja-JP" altLang="en-US" dirty="0"/>
              <a:t>を見る必要がある</a:t>
            </a:r>
            <a:endParaRPr lang="en-US" altLang="ja-JP" dirty="0"/>
          </a:p>
        </p:txBody>
      </p:sp>
    </p:spTree>
    <p:extLst>
      <p:ext uri="{BB962C8B-B14F-4D97-AF65-F5344CB8AC3E}">
        <p14:creationId xmlns:p14="http://schemas.microsoft.com/office/powerpoint/2010/main" val="52822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EA86D6-D76B-4FE0-A7B0-1DCD331658AD}"/>
              </a:ext>
            </a:extLst>
          </p:cNvPr>
          <p:cNvSpPr>
            <a:spLocks noGrp="1"/>
          </p:cNvSpPr>
          <p:nvPr>
            <p:ph type="title"/>
          </p:nvPr>
        </p:nvSpPr>
        <p:spPr/>
        <p:txBody>
          <a:bodyPr/>
          <a:lstStyle/>
          <a:p>
            <a:r>
              <a:rPr kumimoji="1" lang="en-US" altLang="ja-JP" dirty="0"/>
              <a:t>Motivation</a:t>
            </a:r>
            <a:endParaRPr kumimoji="1" lang="ja-JP" altLang="en-US" dirty="0"/>
          </a:p>
        </p:txBody>
      </p:sp>
      <p:sp>
        <p:nvSpPr>
          <p:cNvPr id="3" name="コンテンツ プレースホルダー 2">
            <a:extLst>
              <a:ext uri="{FF2B5EF4-FFF2-40B4-BE49-F238E27FC236}">
                <a16:creationId xmlns:a16="http://schemas.microsoft.com/office/drawing/2014/main" id="{6A172113-A978-45AF-9EC8-725420025102}"/>
              </a:ext>
            </a:extLst>
          </p:cNvPr>
          <p:cNvSpPr>
            <a:spLocks noGrp="1"/>
          </p:cNvSpPr>
          <p:nvPr>
            <p:ph idx="1"/>
          </p:nvPr>
        </p:nvSpPr>
        <p:spPr/>
        <p:txBody>
          <a:bodyPr anchor="ctr">
            <a:normAutofit/>
          </a:bodyPr>
          <a:lstStyle/>
          <a:p>
            <a:pPr marL="36900" indent="0" algn="ctr" fontAlgn="ctr">
              <a:buNone/>
            </a:pPr>
            <a:r>
              <a:rPr kumimoji="1" lang="en-US" altLang="ja-JP" sz="3600" dirty="0"/>
              <a:t>Renderer</a:t>
            </a:r>
            <a:r>
              <a:rPr kumimoji="1" lang="ja-JP" altLang="en-US" sz="3600" dirty="0"/>
              <a:t>がバグって</a:t>
            </a:r>
            <a:br>
              <a:rPr kumimoji="1" lang="en-US" altLang="ja-JP" sz="3600" dirty="0"/>
            </a:br>
            <a:r>
              <a:rPr kumimoji="1" lang="en-US" altLang="ja-JP" sz="3600" dirty="0"/>
              <a:t>Biased</a:t>
            </a:r>
            <a:r>
              <a:rPr kumimoji="1" lang="ja-JP" altLang="en-US" sz="3600" dirty="0"/>
              <a:t>になってないかを</a:t>
            </a:r>
            <a:br>
              <a:rPr kumimoji="1" lang="en-US" altLang="ja-JP" sz="3600" dirty="0"/>
            </a:br>
            <a:r>
              <a:rPr kumimoji="1" lang="ja-JP" altLang="en-US" sz="3600" dirty="0"/>
              <a:t>少ない時間で知りたい！</a:t>
            </a:r>
            <a:br>
              <a:rPr kumimoji="1" lang="en-US" altLang="ja-JP" sz="3600" dirty="0"/>
            </a:br>
            <a:endParaRPr kumimoji="1" lang="ja-JP" altLang="en-US" sz="3600" dirty="0"/>
          </a:p>
        </p:txBody>
      </p:sp>
    </p:spTree>
    <p:extLst>
      <p:ext uri="{BB962C8B-B14F-4D97-AF65-F5344CB8AC3E}">
        <p14:creationId xmlns:p14="http://schemas.microsoft.com/office/powerpoint/2010/main" val="552085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0839F3B-160B-40C8-BA4D-64A4DEF7A4E1}"/>
              </a:ext>
            </a:extLst>
          </p:cNvPr>
          <p:cNvSpPr>
            <a:spLocks noGrp="1"/>
          </p:cNvSpPr>
          <p:nvPr>
            <p:ph type="title"/>
          </p:nvPr>
        </p:nvSpPr>
        <p:spPr/>
        <p:txBody>
          <a:bodyPr/>
          <a:lstStyle/>
          <a:p>
            <a:r>
              <a:rPr lang="en-US" altLang="ja-JP" dirty="0"/>
              <a:t>Absolute-difference</a:t>
            </a:r>
            <a:r>
              <a:rPr lang="ja-JP" altLang="en-US" dirty="0"/>
              <a:t>、</a:t>
            </a:r>
            <a:r>
              <a:rPr lang="en-US" altLang="ja-JP" dirty="0"/>
              <a:t>RMSE</a:t>
            </a:r>
            <a:endParaRPr lang="ja-JP" altLang="en-US" dirty="0"/>
          </a:p>
        </p:txBody>
      </p:sp>
      <p:sp>
        <p:nvSpPr>
          <p:cNvPr id="5" name="テキスト プレースホルダー 4">
            <a:extLst>
              <a:ext uri="{FF2B5EF4-FFF2-40B4-BE49-F238E27FC236}">
                <a16:creationId xmlns:a16="http://schemas.microsoft.com/office/drawing/2014/main" id="{A589400B-2AD9-4EB0-B573-F79BCC8D47BB}"/>
              </a:ext>
            </a:extLst>
          </p:cNvPr>
          <p:cNvSpPr>
            <a:spLocks noGrp="1"/>
          </p:cNvSpPr>
          <p:nvPr>
            <p:ph type="body" idx="1"/>
          </p:nvPr>
        </p:nvSpPr>
        <p:spPr/>
        <p:txBody>
          <a:bodyPr/>
          <a:lstStyle/>
          <a:p>
            <a:r>
              <a:rPr lang="ja-JP" altLang="en-US" dirty="0"/>
              <a:t>よくある方法</a:t>
            </a:r>
          </a:p>
        </p:txBody>
      </p:sp>
    </p:spTree>
    <p:extLst>
      <p:ext uri="{BB962C8B-B14F-4D97-AF65-F5344CB8AC3E}">
        <p14:creationId xmlns:p14="http://schemas.microsoft.com/office/powerpoint/2010/main" val="2988707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32C437C-9D18-4B52-B6C3-A6D9F35D2C63}"/>
              </a:ext>
            </a:extLst>
          </p:cNvPr>
          <p:cNvSpPr>
            <a:spLocks noGrp="1"/>
          </p:cNvSpPr>
          <p:nvPr>
            <p:ph type="title"/>
          </p:nvPr>
        </p:nvSpPr>
        <p:spPr/>
        <p:txBody>
          <a:bodyPr/>
          <a:lstStyle/>
          <a:p>
            <a:r>
              <a:rPr lang="ja-JP" altLang="en-US" dirty="0"/>
              <a:t>絶対誤差、</a:t>
            </a:r>
            <a:r>
              <a:rPr lang="en-US" altLang="ja-JP" dirty="0"/>
              <a:t>RMSE</a:t>
            </a:r>
            <a:endParaRPr lang="ja-JP" altLang="en-US" dirty="0"/>
          </a:p>
        </p:txBody>
      </p:sp>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F4E75F39-30FC-44CB-BA15-11A79DA53385}"/>
                  </a:ext>
                </a:extLst>
              </p:cNvPr>
              <p:cNvSpPr>
                <a:spLocks noGrp="1"/>
              </p:cNvSpPr>
              <p:nvPr>
                <p:ph sz="half" idx="1"/>
              </p:nvPr>
            </p:nvSpPr>
            <p:spPr/>
            <p:txBody>
              <a:bodyPr/>
              <a:lstStyle/>
              <a:p>
                <a:pPr marL="36900" indent="0">
                  <a:buNone/>
                </a:pPr>
                <a:r>
                  <a:rPr lang="ja-JP" altLang="en-US" dirty="0"/>
                  <a:t>ステップ</a:t>
                </a:r>
                <a:r>
                  <a:rPr lang="en-US" altLang="ja-JP" dirty="0"/>
                  <a:t>1:</a:t>
                </a:r>
                <a:r>
                  <a:rPr lang="ja-JP" altLang="en-US" dirty="0"/>
                  <a:t> リファレンス画像を作る</a:t>
                </a:r>
                <a:br>
                  <a:rPr lang="en-US" altLang="ja-JP" dirty="0"/>
                </a:br>
                <a:r>
                  <a:rPr lang="ja-JP" altLang="en-US" dirty="0"/>
                  <a:t>ステップ</a:t>
                </a:r>
                <a:r>
                  <a:rPr lang="en-US" altLang="ja-JP" dirty="0"/>
                  <a:t>2: </a:t>
                </a:r>
                <a:r>
                  <a:rPr lang="ja-JP" altLang="en-US" dirty="0"/>
                  <a:t>テスト画像をレンダリング</a:t>
                </a:r>
                <a:br>
                  <a:rPr lang="en-US" altLang="ja-JP" dirty="0"/>
                </a:br>
                <a:r>
                  <a:rPr lang="ja-JP" altLang="en-US" dirty="0"/>
                  <a:t>ステップ</a:t>
                </a:r>
                <a:r>
                  <a:rPr lang="en-US" altLang="ja-JP" dirty="0"/>
                  <a:t>3: </a:t>
                </a:r>
                <a:r>
                  <a:rPr lang="ja-JP" altLang="en-US" dirty="0"/>
                  <a:t>二者の絶対誤差か</a:t>
                </a:r>
                <a:r>
                  <a:rPr lang="en-US" altLang="ja-JP" dirty="0"/>
                  <a:t>RMSE</a:t>
                </a:r>
                <a:r>
                  <a:rPr lang="ja-JP" altLang="en-US" dirty="0"/>
                  <a:t>を取る</a:t>
                </a:r>
                <a:endParaRPr lang="en-US" altLang="ja-JP" dirty="0"/>
              </a:p>
              <a:p>
                <a:pPr marL="36900" indent="0">
                  <a:buNone/>
                </a:pPr>
                <a:endParaRPr lang="en-US" altLang="ja-JP" dirty="0"/>
              </a:p>
              <a:p>
                <a:pPr marL="3690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𝑅𝑀𝑆𝐸</m:t>
                      </m:r>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𝑁</m:t>
                              </m:r>
                            </m:den>
                          </m:f>
                          <m:nary>
                            <m:naryPr>
                              <m:chr m:val="∑"/>
                              <m:ctrlPr>
                                <a:rPr lang="en-US" altLang="ja-JP" i="1">
                                  <a:latin typeface="Cambria Math" panose="02040503050406030204" pitchFamily="18" charset="0"/>
                                </a:rPr>
                              </m:ctrlPr>
                            </m:naryPr>
                            <m:sub>
                              <m: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𝑁</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𝑖</m:t>
                                          </m:r>
                                        </m:sub>
                                      </m:sSub>
                                    </m:e>
                                  </m:d>
                                </m:e>
                                <m:sup>
                                  <m:r>
                                    <a:rPr lang="en-US" altLang="ja-JP" i="1">
                                      <a:latin typeface="Cambria Math" panose="02040503050406030204" pitchFamily="18" charset="0"/>
                                    </a:rPr>
                                    <m:t>2</m:t>
                                  </m:r>
                                </m:sup>
                              </m:sSup>
                            </m:e>
                          </m:nary>
                          <m:r>
                            <m:rPr>
                              <m:nor/>
                            </m:rPr>
                            <a:rPr lang="en-US" altLang="ja-JP" dirty="0"/>
                            <m:t> </m:t>
                          </m:r>
                        </m:e>
                      </m:rad>
                    </m:oMath>
                  </m:oMathPara>
                </a14:m>
                <a:endParaRPr lang="en-US" altLang="ja-JP" dirty="0"/>
              </a:p>
              <a:p>
                <a:pPr marL="36900" indent="0">
                  <a:buNone/>
                </a:pPr>
                <a:r>
                  <a:rPr lang="ja-JP" altLang="en-US" dirty="0"/>
                  <a:t>絶対誤差では、差がずっと残ってるかを見る。</a:t>
                </a:r>
                <a:endParaRPr lang="en-US" altLang="ja-JP" dirty="0"/>
              </a:p>
              <a:p>
                <a:pPr marL="36900" indent="0">
                  <a:buNone/>
                </a:pPr>
                <a:r>
                  <a:rPr lang="en-US" altLang="ja-JP" dirty="0"/>
                  <a:t>RMSE</a:t>
                </a:r>
                <a:r>
                  <a:rPr lang="ja-JP" altLang="en-US" dirty="0"/>
                  <a:t>では、</a:t>
                </a:r>
                <a:r>
                  <a:rPr lang="en-US" altLang="ja-JP" dirty="0"/>
                  <a:t>Bias</a:t>
                </a:r>
                <a:r>
                  <a:rPr lang="ja-JP" altLang="en-US" dirty="0"/>
                  <a:t>があると</a:t>
                </a:r>
                <a:r>
                  <a:rPr lang="en-US" altLang="ja-JP" dirty="0"/>
                  <a:t>log-log</a:t>
                </a:r>
                <a:r>
                  <a:rPr lang="ja-JP" altLang="en-US" dirty="0"/>
                  <a:t>プロットが曲がる。</a:t>
                </a:r>
                <a:endParaRPr lang="en-US" altLang="ja-JP" dirty="0"/>
              </a:p>
              <a:p>
                <a:pPr marL="36900" indent="0">
                  <a:buNone/>
                </a:pPr>
                <a:endParaRPr lang="en-US" altLang="ja-JP" dirty="0"/>
              </a:p>
            </p:txBody>
          </p:sp>
        </mc:Choice>
        <mc:Fallback xmlns="">
          <p:sp>
            <p:nvSpPr>
              <p:cNvPr id="5" name="コンテンツ プレースホルダー 4">
                <a:extLst>
                  <a:ext uri="{FF2B5EF4-FFF2-40B4-BE49-F238E27FC236}">
                    <a16:creationId xmlns:a16="http://schemas.microsoft.com/office/drawing/2014/main" id="{F4E75F39-30FC-44CB-BA15-11A79DA53385}"/>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ja-JP" altLang="en-US">
                    <a:noFill/>
                  </a:rPr>
                  <a:t> </a:t>
                </a:r>
              </a:p>
            </p:txBody>
          </p:sp>
        </mc:Fallback>
      </mc:AlternateContent>
      <p:pic>
        <p:nvPicPr>
          <p:cNvPr id="10" name="コンテンツ プレースホルダー 9">
            <a:extLst>
              <a:ext uri="{FF2B5EF4-FFF2-40B4-BE49-F238E27FC236}">
                <a16:creationId xmlns:a16="http://schemas.microsoft.com/office/drawing/2014/main" id="{6BE4D158-A4FF-466F-A5AC-0890E602B110}"/>
              </a:ext>
            </a:extLst>
          </p:cNvPr>
          <p:cNvPicPr>
            <a:picLocks noGrp="1" noChangeAspect="1"/>
          </p:cNvPicPr>
          <p:nvPr>
            <p:ph sz="half" idx="2"/>
          </p:nvPr>
        </p:nvPicPr>
        <p:blipFill>
          <a:blip r:embed="rId3"/>
          <a:stretch>
            <a:fillRect/>
          </a:stretch>
        </p:blipFill>
        <p:spPr>
          <a:xfrm>
            <a:off x="6090676" y="2391813"/>
            <a:ext cx="5936736" cy="2074373"/>
          </a:xfrm>
        </p:spPr>
      </p:pic>
    </p:spTree>
    <p:extLst>
      <p:ext uri="{BB962C8B-B14F-4D97-AF65-F5344CB8AC3E}">
        <p14:creationId xmlns:p14="http://schemas.microsoft.com/office/powerpoint/2010/main" val="3787296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32C437C-9D18-4B52-B6C3-A6D9F35D2C63}"/>
              </a:ext>
            </a:extLst>
          </p:cNvPr>
          <p:cNvSpPr>
            <a:spLocks noGrp="1"/>
          </p:cNvSpPr>
          <p:nvPr>
            <p:ph type="title"/>
          </p:nvPr>
        </p:nvSpPr>
        <p:spPr/>
        <p:txBody>
          <a:bodyPr/>
          <a:lstStyle/>
          <a:p>
            <a:r>
              <a:rPr lang="ja-JP" altLang="en-US" dirty="0"/>
              <a:t>絶対誤差、</a:t>
            </a:r>
            <a:r>
              <a:rPr lang="en-US" altLang="ja-JP" dirty="0"/>
              <a:t>RMSE</a:t>
            </a:r>
            <a:endParaRPr lang="ja-JP" altLang="en-US" dirty="0"/>
          </a:p>
        </p:txBody>
      </p:sp>
      <p:sp>
        <p:nvSpPr>
          <p:cNvPr id="5" name="コンテンツ プレースホルダー 4">
            <a:extLst>
              <a:ext uri="{FF2B5EF4-FFF2-40B4-BE49-F238E27FC236}">
                <a16:creationId xmlns:a16="http://schemas.microsoft.com/office/drawing/2014/main" id="{F4E75F39-30FC-44CB-BA15-11A79DA53385}"/>
              </a:ext>
            </a:extLst>
          </p:cNvPr>
          <p:cNvSpPr>
            <a:spLocks noGrp="1"/>
          </p:cNvSpPr>
          <p:nvPr>
            <p:ph idx="1"/>
          </p:nvPr>
        </p:nvSpPr>
        <p:spPr/>
        <p:txBody>
          <a:bodyPr/>
          <a:lstStyle/>
          <a:p>
            <a:pPr marL="36900" indent="0">
              <a:buNone/>
            </a:pPr>
            <a:r>
              <a:rPr lang="en-US" altLang="ja-JP" dirty="0"/>
              <a:t>Proc</a:t>
            </a:r>
          </a:p>
          <a:p>
            <a:pPr>
              <a:buFont typeface="Wingdings" panose="05000000000000000000" pitchFamily="2" charset="2"/>
              <a:buChar char="ü"/>
            </a:pPr>
            <a:r>
              <a:rPr lang="ja-JP" altLang="en-US" dirty="0"/>
              <a:t>原理、手順が単純</a:t>
            </a:r>
            <a:endParaRPr lang="en-US" altLang="ja-JP" dirty="0"/>
          </a:p>
          <a:p>
            <a:pPr marL="36900" indent="0">
              <a:buNone/>
            </a:pPr>
            <a:r>
              <a:rPr lang="en-US" altLang="ja-JP" dirty="0"/>
              <a:t>Cons</a:t>
            </a:r>
          </a:p>
          <a:p>
            <a:pPr>
              <a:buFont typeface="Wingdings" panose="05000000000000000000" pitchFamily="2" charset="2"/>
              <a:buChar char="ü"/>
            </a:pPr>
            <a:r>
              <a:rPr lang="ja-JP" altLang="en-US" dirty="0"/>
              <a:t>サンプル数が多く必要</a:t>
            </a:r>
            <a:r>
              <a:rPr lang="en-US" altLang="ja-JP" dirty="0"/>
              <a:t>(</a:t>
            </a:r>
            <a:r>
              <a:rPr lang="ja-JP" altLang="en-US" dirty="0"/>
              <a:t>時間がかかる</a:t>
            </a:r>
            <a:r>
              <a:rPr lang="en-US" altLang="ja-JP" dirty="0"/>
              <a:t>)</a:t>
            </a:r>
          </a:p>
          <a:p>
            <a:pPr>
              <a:buFont typeface="Wingdings" panose="05000000000000000000" pitchFamily="2" charset="2"/>
              <a:buChar char="ü"/>
            </a:pPr>
            <a:r>
              <a:rPr lang="ja-JP" altLang="en-US" dirty="0"/>
              <a:t>「差がある」 「曲がる」を客観的に測るには？</a:t>
            </a:r>
            <a:r>
              <a:rPr lang="en-US" altLang="ja-JP" dirty="0"/>
              <a:t>MC</a:t>
            </a:r>
            <a:r>
              <a:rPr lang="ja-JP" altLang="en-US" dirty="0"/>
              <a:t>ノイズと区別するには？</a:t>
            </a:r>
            <a:endParaRPr lang="en-US" altLang="ja-JP" dirty="0"/>
          </a:p>
          <a:p>
            <a:pPr marL="36900" indent="0">
              <a:buNone/>
            </a:pPr>
            <a:endParaRPr lang="en-US" altLang="ja-JP" dirty="0"/>
          </a:p>
        </p:txBody>
      </p:sp>
    </p:spTree>
    <p:extLst>
      <p:ext uri="{BB962C8B-B14F-4D97-AF65-F5344CB8AC3E}">
        <p14:creationId xmlns:p14="http://schemas.microsoft.com/office/powerpoint/2010/main" val="1669438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35CDED5-DE77-4E2C-83EA-E50DFDCB2042}"/>
              </a:ext>
            </a:extLst>
          </p:cNvPr>
          <p:cNvSpPr>
            <a:spLocks noGrp="1"/>
          </p:cNvSpPr>
          <p:nvPr>
            <p:ph type="title"/>
          </p:nvPr>
        </p:nvSpPr>
        <p:spPr/>
        <p:txBody>
          <a:bodyPr/>
          <a:lstStyle/>
          <a:p>
            <a:r>
              <a:rPr lang="en-US" altLang="ja-JP" dirty="0"/>
              <a:t>Welch's t-test(</a:t>
            </a:r>
            <a:r>
              <a:rPr lang="ja-JP" altLang="en-US" dirty="0"/>
              <a:t>ウェルチの</a:t>
            </a:r>
            <a:r>
              <a:rPr lang="en-US" altLang="ja-JP" dirty="0"/>
              <a:t>t</a:t>
            </a:r>
            <a:r>
              <a:rPr lang="ja-JP" altLang="en-US" dirty="0"/>
              <a:t>検定</a:t>
            </a:r>
            <a:r>
              <a:rPr lang="en-US" altLang="ja-JP" dirty="0"/>
              <a:t>)</a:t>
            </a:r>
            <a:endParaRPr lang="ja-JP" altLang="en-US" dirty="0"/>
          </a:p>
        </p:txBody>
      </p:sp>
      <p:sp>
        <p:nvSpPr>
          <p:cNvPr id="5" name="テキスト プレースホルダー 4">
            <a:extLst>
              <a:ext uri="{FF2B5EF4-FFF2-40B4-BE49-F238E27FC236}">
                <a16:creationId xmlns:a16="http://schemas.microsoft.com/office/drawing/2014/main" id="{3C82CB6C-4020-41D4-AA68-3B949FE60BE3}"/>
              </a:ext>
            </a:extLst>
          </p:cNvPr>
          <p:cNvSpPr>
            <a:spLocks noGrp="1"/>
          </p:cNvSpPr>
          <p:nvPr>
            <p:ph type="body" idx="1"/>
          </p:nvPr>
        </p:nvSpPr>
        <p:spPr/>
        <p:txBody>
          <a:bodyPr/>
          <a:lstStyle/>
          <a:p>
            <a:r>
              <a:rPr lang="ja-JP" altLang="en-US" dirty="0"/>
              <a:t>二つの母集団が同じ平均になっているかの検定</a:t>
            </a:r>
          </a:p>
        </p:txBody>
      </p:sp>
    </p:spTree>
    <p:extLst>
      <p:ext uri="{BB962C8B-B14F-4D97-AF65-F5344CB8AC3E}">
        <p14:creationId xmlns:p14="http://schemas.microsoft.com/office/powerpoint/2010/main" val="3474986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3FA6549-4D62-4649-A469-58E7E40B309C}"/>
              </a:ext>
            </a:extLst>
          </p:cNvPr>
          <p:cNvSpPr>
            <a:spLocks noGrp="1"/>
          </p:cNvSpPr>
          <p:nvPr>
            <p:ph type="title"/>
          </p:nvPr>
        </p:nvSpPr>
        <p:spPr/>
        <p:txBody>
          <a:bodyPr/>
          <a:lstStyle/>
          <a:p>
            <a:r>
              <a:rPr lang="en-US" altLang="ja-JP" dirty="0"/>
              <a:t>Welch's t-test</a:t>
            </a:r>
            <a:endParaRPr lang="ja-JP" altLang="en-US" dirty="0"/>
          </a:p>
        </p:txBody>
      </p:sp>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FA33C10B-CEAA-4FEF-A66A-C286C6F58C0D}"/>
                  </a:ext>
                </a:extLst>
              </p:cNvPr>
              <p:cNvSpPr>
                <a:spLocks noGrp="1"/>
              </p:cNvSpPr>
              <p:nvPr>
                <p:ph idx="1"/>
              </p:nvPr>
            </p:nvSpPr>
            <p:spPr/>
            <p:txBody>
              <a:bodyPr/>
              <a:lstStyle/>
              <a:p>
                <a:pPr marL="36900" indent="0">
                  <a:buNone/>
                </a:pPr>
                <a:r>
                  <a:rPr lang="ja-JP" altLang="en-US" dirty="0"/>
                  <a:t>統計的仮説検定の一種。</a:t>
                </a:r>
                <a:endParaRPr lang="en-US" altLang="ja-JP" dirty="0"/>
              </a:p>
              <a:p>
                <a:pPr marL="36900" indent="0">
                  <a:buNone/>
                </a:pPr>
                <a:r>
                  <a:rPr lang="ja-JP" altLang="en-US" dirty="0"/>
                  <a:t>「</a:t>
                </a:r>
                <a:r>
                  <a:rPr lang="en-US" altLang="ja-JP" b="1" dirty="0"/>
                  <a:t>2</a:t>
                </a:r>
                <a:r>
                  <a:rPr lang="ja-JP" altLang="en-US" b="1" dirty="0"/>
                  <a:t>つの正規分布に従う確率変数の期待値は等しい</a:t>
                </a:r>
                <a:r>
                  <a:rPr lang="ja-JP" altLang="en-US" dirty="0"/>
                  <a:t>」</a:t>
                </a:r>
                <a:br>
                  <a:rPr lang="en-US" altLang="ja-JP" dirty="0"/>
                </a:br>
                <a:r>
                  <a:rPr lang="ja-JP" altLang="en-US" dirty="0"/>
                  <a:t>を帰無仮説</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𝐻</m:t>
                        </m:r>
                      </m:e>
                      <m:sub>
                        <m:r>
                          <a:rPr lang="en-US" altLang="ja-JP" b="0" i="1" smtClean="0">
                            <a:latin typeface="Cambria Math" panose="02040503050406030204" pitchFamily="18" charset="0"/>
                          </a:rPr>
                          <m:t>0</m:t>
                        </m:r>
                      </m:sub>
                    </m:sSub>
                  </m:oMath>
                </a14:m>
                <a:r>
                  <a:rPr lang="en-US" altLang="ja-JP" dirty="0"/>
                  <a:t>)</a:t>
                </a:r>
                <a:r>
                  <a:rPr lang="ja-JP" altLang="en-US" dirty="0"/>
                  <a:t>とした検定</a:t>
                </a:r>
                <a:r>
                  <a:rPr lang="en-US" altLang="ja-JP" dirty="0"/>
                  <a:t>(</a:t>
                </a:r>
                <a:r>
                  <a:rPr lang="ja-JP" altLang="en-US" dirty="0"/>
                  <a:t>両側検定の場合</a:t>
                </a:r>
                <a:r>
                  <a:rPr lang="en-US" altLang="ja-JP" dirty="0"/>
                  <a:t>)</a:t>
                </a:r>
                <a:r>
                  <a:rPr lang="ja-JP" altLang="en-US" dirty="0"/>
                  <a:t>。</a:t>
                </a:r>
                <a:endParaRPr lang="en-US" altLang="ja-JP" dirty="0"/>
              </a:p>
              <a:p>
                <a:pPr marL="36900" indent="0">
                  <a:buNone/>
                </a:pPr>
                <a:r>
                  <a:rPr lang="ja-JP" altLang="en-US" dirty="0"/>
                  <a:t>検定にパス</a:t>
                </a:r>
                <a:r>
                  <a:rPr lang="en-US" altLang="ja-JP" dirty="0"/>
                  <a:t>(</a:t>
                </a:r>
                <a:r>
                  <a:rPr lang="ja-JP" altLang="en-US" dirty="0"/>
                  <a:t>帰無仮説が棄却</a:t>
                </a:r>
                <a:r>
                  <a:rPr lang="en-US" altLang="ja-JP" dirty="0"/>
                  <a:t>)</a:t>
                </a:r>
                <a:r>
                  <a:rPr lang="ja-JP" altLang="en-US" dirty="0"/>
                  <a:t>すると「等しくなかったようだ」となる。</a:t>
                </a:r>
                <a:br>
                  <a:rPr lang="en-US" altLang="ja-JP" dirty="0"/>
                </a:br>
                <a:r>
                  <a:rPr lang="ja-JP" altLang="en-US" dirty="0"/>
                  <a:t>「等しいです」は言えないことに注意。</a:t>
                </a:r>
                <a:endParaRPr lang="en-US" altLang="ja-JP" dirty="0"/>
              </a:p>
              <a:p>
                <a:pPr marL="36900" indent="0">
                  <a:buNone/>
                </a:pPr>
                <a:r>
                  <a:rPr lang="ja-JP" altLang="en-US" dirty="0"/>
                  <a:t>分散が二つの母集団で同じ</a:t>
                </a:r>
                <a:r>
                  <a:rPr lang="en-US" altLang="ja-JP" dirty="0"/>
                  <a:t>(</a:t>
                </a:r>
                <a:r>
                  <a:rPr lang="ja-JP" altLang="en-US" dirty="0"/>
                  <a:t>等分散</a:t>
                </a:r>
                <a:r>
                  <a:rPr lang="en-US" altLang="ja-JP" dirty="0"/>
                  <a:t>)</a:t>
                </a:r>
                <a:r>
                  <a:rPr lang="ja-JP" altLang="en-US" dirty="0"/>
                  <a:t>であることを仮定しなくても使える。</a:t>
                </a:r>
                <a:endParaRPr lang="en-US" altLang="ja-JP" dirty="0"/>
              </a:p>
            </p:txBody>
          </p:sp>
        </mc:Choice>
        <mc:Fallback xmlns="">
          <p:sp>
            <p:nvSpPr>
              <p:cNvPr id="5" name="コンテンツ プレースホルダー 4">
                <a:extLst>
                  <a:ext uri="{FF2B5EF4-FFF2-40B4-BE49-F238E27FC236}">
                    <a16:creationId xmlns:a16="http://schemas.microsoft.com/office/drawing/2014/main" id="{FA33C10B-CEAA-4FEF-A66A-C286C6F58C0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895563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石版">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TM04033929[[fn=石版]]</Template>
  <TotalTime>1402</TotalTime>
  <Words>1712</Words>
  <Application>Microsoft Office PowerPoint</Application>
  <PresentationFormat>ワイド画面</PresentationFormat>
  <Paragraphs>125</Paragraphs>
  <Slides>34</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34</vt:i4>
      </vt:variant>
    </vt:vector>
  </HeadingPairs>
  <TitlesOfParts>
    <vt:vector size="39" baseType="lpstr">
      <vt:lpstr>Calisto MT</vt:lpstr>
      <vt:lpstr>Cambria Math</vt:lpstr>
      <vt:lpstr>Wingdings</vt:lpstr>
      <vt:lpstr>Wingdings 2</vt:lpstr>
      <vt:lpstr>石版</vt:lpstr>
      <vt:lpstr>Detecting Bias in Monte Carlo Renderers using Welch’s t-test</vt:lpstr>
      <vt:lpstr>Motivation</vt:lpstr>
      <vt:lpstr>Biased or Unbiased</vt:lpstr>
      <vt:lpstr>Motivation</vt:lpstr>
      <vt:lpstr>Absolute-difference、RMSE</vt:lpstr>
      <vt:lpstr>絶対誤差、RMSE</vt:lpstr>
      <vt:lpstr>絶対誤差、RMSE</vt:lpstr>
      <vt:lpstr>Welch's t-test(ウェルチのt検定)</vt:lpstr>
      <vt:lpstr>Welch's t-test</vt:lpstr>
      <vt:lpstr>Welch's t-test</vt:lpstr>
      <vt:lpstr>Welch's t-test</vt:lpstr>
      <vt:lpstr>Welch's t-test</vt:lpstr>
      <vt:lpstr>Welch's t-test</vt:lpstr>
      <vt:lpstr>Welch's t-test</vt:lpstr>
      <vt:lpstr>Welch's t-test</vt:lpstr>
      <vt:lpstr>Welch's t-test</vt:lpstr>
      <vt:lpstr>Welch's t-test</vt:lpstr>
      <vt:lpstr>Welch's t-test</vt:lpstr>
      <vt:lpstr>Central limit theorem</vt:lpstr>
      <vt:lpstr>Central limit theorem</vt:lpstr>
      <vt:lpstr>実装</vt:lpstr>
      <vt:lpstr>実装</vt:lpstr>
      <vt:lpstr>実装</vt:lpstr>
      <vt:lpstr>実装</vt:lpstr>
      <vt:lpstr>実験</vt:lpstr>
      <vt:lpstr>実験</vt:lpstr>
      <vt:lpstr>実験</vt:lpstr>
      <vt:lpstr>実験</vt:lpstr>
      <vt:lpstr>実験</vt:lpstr>
      <vt:lpstr>実験</vt:lpstr>
      <vt:lpstr>1MCサンプル=1ウェルチサンプル？</vt:lpstr>
      <vt:lpstr>正規分布にしてよかったのか？</vt:lpstr>
      <vt:lpstr>自由度νは∞にしてよいのか？</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Bias in Monte Carlo Renderers using Welch’s t-test</dc:title>
  <dc:creator>小澤 祐樹</dc:creator>
  <cp:lastModifiedBy>小澤 祐樹</cp:lastModifiedBy>
  <cp:revision>8</cp:revision>
  <dcterms:created xsi:type="dcterms:W3CDTF">2022-04-01T14:20:20Z</dcterms:created>
  <dcterms:modified xsi:type="dcterms:W3CDTF">2022-04-08T04:09:06Z</dcterms:modified>
</cp:coreProperties>
</file>